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7"/>
  </p:notesMasterIdLst>
  <p:sldIdLst>
    <p:sldId id="256" r:id="rId2"/>
    <p:sldId id="619" r:id="rId3"/>
    <p:sldId id="608" r:id="rId4"/>
    <p:sldId id="617" r:id="rId5"/>
    <p:sldId id="622" r:id="rId6"/>
    <p:sldId id="620" r:id="rId7"/>
    <p:sldId id="618" r:id="rId8"/>
    <p:sldId id="621" r:id="rId9"/>
    <p:sldId id="623" r:id="rId10"/>
    <p:sldId id="612" r:id="rId11"/>
    <p:sldId id="613" r:id="rId12"/>
    <p:sldId id="614" r:id="rId13"/>
    <p:sldId id="615" r:id="rId14"/>
    <p:sldId id="616" r:id="rId15"/>
    <p:sldId id="579" r:id="rId16"/>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017" autoAdjust="0"/>
    <p:restoredTop sz="79826" autoAdjust="0"/>
  </p:normalViewPr>
  <p:slideViewPr>
    <p:cSldViewPr>
      <p:cViewPr>
        <p:scale>
          <a:sx n="86" d="100"/>
          <a:sy n="86" d="100"/>
        </p:scale>
        <p:origin x="-1374" y="5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A91D3-E386-4A6B-8BD6-059237AC41A6}" type="datetimeFigureOut">
              <a:rPr lang="ko-KR" altLang="en-US" smtClean="0"/>
              <a:pPr/>
              <a:t>2012-12-07</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10FD05-51AB-4D3A-9527-5D9F2EC9642F}" type="slidenum">
              <a:rPr lang="ko-KR" altLang="en-US" smtClean="0"/>
              <a:pPr/>
              <a:t>‹#›</a:t>
            </a:fld>
            <a:endParaRPr lang="ko-KR" altLang="en-US"/>
          </a:p>
        </p:txBody>
      </p:sp>
    </p:spTree>
    <p:extLst>
      <p:ext uri="{BB962C8B-B14F-4D97-AF65-F5344CB8AC3E}">
        <p14:creationId xmlns:p14="http://schemas.microsoft.com/office/powerpoint/2010/main" xmlns="" val="2678485226"/>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8A10FD05-51AB-4D3A-9527-5D9F2EC9642F}" type="slidenum">
              <a:rPr lang="ko-KR" altLang="en-US" smtClean="0"/>
              <a:pPr/>
              <a:t>6</a:t>
            </a:fld>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3B0927F-2188-4909-B115-1681415651C3}" type="slidenum">
              <a:rPr lang="en-US" altLang="ko-KR" smtClean="0"/>
              <a:pPr/>
              <a:t>7</a:t>
            </a:fld>
            <a:endParaRPr lang="en-US" altLang="ko-K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ko-K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7" name="직사각형 6"/>
          <p:cNvSpPr/>
          <p:nvPr userDrawn="1"/>
        </p:nvSpPr>
        <p:spPr>
          <a:xfrm>
            <a:off x="1588" y="6524625"/>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8"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1" name="직사각형 10"/>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12"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3" name="슬라이드 번호 개체 틀 5"/>
          <p:cNvSpPr>
            <a:spLocks noGrp="1"/>
          </p:cNvSpPr>
          <p:nvPr>
            <p:ph type="sldNum" sz="quarter" idx="13"/>
          </p:nvPr>
        </p:nvSpPr>
        <p:spPr>
          <a:xfrm>
            <a:off x="8264400" y="6564313"/>
            <a:ext cx="850900" cy="277813"/>
          </a:xfrm>
        </p:spPr>
        <p:txBody>
          <a:bodyPr wrap="square" numCol="1" anchorCtr="0" compatLnSpc="1">
            <a:prstTxWarp prst="textNoShape">
              <a:avLst/>
            </a:prstTxWarp>
          </a:bodyPr>
          <a:lstStyle>
            <a:lvl1pPr fontAlgn="base">
              <a:spcBef>
                <a:spcPct val="0"/>
              </a:spcBef>
              <a:spcAft>
                <a:spcPct val="0"/>
              </a:spcAft>
              <a:defRPr b="1">
                <a:solidFill>
                  <a:prstClr val="white"/>
                </a:solidFill>
              </a:defRPr>
            </a:lvl1pPr>
          </a:lstStyle>
          <a:p>
            <a:pPr>
              <a:defRPr/>
            </a:pPr>
            <a:fld id="{BA5691F7-B4A7-48F1-A8F5-35EC4FBF2598}" type="slidenum">
              <a:rPr lang="ko-KR" altLang="en-US"/>
              <a:pPr>
                <a:defRPr/>
              </a:pPr>
              <a:t>‹#›</a:t>
            </a:fld>
            <a:r>
              <a:rPr lang="en-US" altLang="ko-KR"/>
              <a:t> </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E9E08551-B9BA-4E46-9877-729C94AC7037}" type="datetime1">
              <a:rPr lang="ko-KR" altLang="en-US" smtClean="0"/>
              <a:pPr/>
              <a:t>2012-12-07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7" name="직사각형 6"/>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8"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9"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CC40E77-213C-49F8-8982-2A9618C4550A}" type="datetime1">
              <a:rPr lang="ko-KR" altLang="en-US" smtClean="0"/>
              <a:pPr/>
              <a:t>2012-12-07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7" name="직사각형 6"/>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8"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9"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083ECEE-0DD4-4BB5-B16B-6CC5803F1BCF}" type="datetime1">
              <a:rPr lang="ko-KR" altLang="en-US" smtClean="0"/>
              <a:pPr/>
              <a:t>2012-12-07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7" name="직사각형 6"/>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8"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9"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6FA6825A-3198-40EB-B69A-1136E469CBB8}" type="datetime1">
              <a:rPr lang="ko-KR" altLang="en-US" smtClean="0"/>
              <a:pPr/>
              <a:t>2012-12-07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7" name="직사각형 6"/>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8"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9"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08791EB-DC62-4D19-9EF5-4968FE665F0A}" type="datetime1">
              <a:rPr lang="ko-KR" altLang="en-US" smtClean="0"/>
              <a:pPr/>
              <a:t>2012-12-07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8" name="직사각형 7"/>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9"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0"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F6E0FFE-9B5A-4B14-A71B-F940C9A38B95}" type="datetime1">
              <a:rPr lang="ko-KR" altLang="en-US" smtClean="0"/>
              <a:pPr/>
              <a:t>2012-12-07</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10" name="직사각형 9"/>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11"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2"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8AF23BB-ED29-4031-8BAE-39019BACDB51}" type="datetime1">
              <a:rPr lang="ko-KR" altLang="en-US" smtClean="0"/>
              <a:pPr/>
              <a:t>2012-12-07</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446D53FD-9EE8-4506-9CF9-71B7C9D15B1C}"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6"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8" name="직사각형 7"/>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9"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0"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dirty="0" smtClean="0"/>
              <a:t> </a:t>
            </a:r>
            <a:endParaRPr lang="ko-K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5BBFBDCF-B184-4D4A-97EB-2D309AAC996E}" type="datetime1">
              <a:rPr lang="ko-KR" altLang="en-US" smtClean="0"/>
              <a:pPr/>
              <a:t>2012-12-07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8" name="직사각형 7"/>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9"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0"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dirty="0" smtClean="0"/>
              <a:t> </a:t>
            </a:r>
            <a:endParaRPr lang="ko-KR"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7CBB9DC-508D-45CF-B165-D62300E66847}" type="datetime1">
              <a:rPr lang="ko-KR" altLang="en-US" smtClean="0"/>
              <a:pPr/>
              <a:t>2012-12-07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46D53FD-9EE8-4506-9CF9-71B7C9D15B1C}" type="slidenum">
              <a:rPr lang="ko-KR" altLang="en-US" smtClean="0"/>
              <a:pPr/>
              <a:t>‹#›</a:t>
            </a:fld>
            <a:endParaRPr lang="ko-KR" altLang="en-US"/>
          </a:p>
        </p:txBody>
      </p:sp>
      <p:sp>
        <p:nvSpPr>
          <p:cNvPr id="8" name="직사각형 7"/>
          <p:cNvSpPr/>
          <p:nvPr userDrawn="1"/>
        </p:nvSpPr>
        <p:spPr>
          <a:xfrm>
            <a:off x="1588" y="6510069"/>
            <a:ext cx="914241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a:solidFill>
                <a:prstClr val="white"/>
              </a:solidFill>
            </a:endParaRPr>
          </a:p>
        </p:txBody>
      </p:sp>
      <p:sp>
        <p:nvSpPr>
          <p:cNvPr id="9" name="TextBox 10"/>
          <p:cNvSpPr txBox="1">
            <a:spLocks noChangeArrowheads="1"/>
          </p:cNvSpPr>
          <p:nvPr userDrawn="1"/>
        </p:nvSpPr>
        <p:spPr bwMode="auto">
          <a:xfrm>
            <a:off x="231774" y="6564313"/>
            <a:ext cx="4916290" cy="261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algn="ctr" defTabSz="977900">
              <a:defRPr/>
            </a:pPr>
            <a:r>
              <a:rPr lang="en-US" altLang="ko-KR" sz="1100" b="1" spc="100" dirty="0" smtClean="0">
                <a:solidFill>
                  <a:schemeClr val="bg1"/>
                </a:solidFill>
                <a:latin typeface="Segoe UI" pitchFamily="34" charset="0"/>
                <a:ea typeface="굴림" charset="-127"/>
                <a:cs typeface="Segoe UI" pitchFamily="34" charset="0"/>
              </a:rPr>
              <a:t>KAIST</a:t>
            </a:r>
            <a:r>
              <a:rPr lang="en-US" altLang="ko-KR" sz="1100" b="1" spc="100" baseline="0" dirty="0" smtClean="0">
                <a:solidFill>
                  <a:schemeClr val="bg1"/>
                </a:solidFill>
                <a:latin typeface="Segoe UI" pitchFamily="34" charset="0"/>
                <a:ea typeface="굴림" charset="-127"/>
                <a:cs typeface="Segoe UI" pitchFamily="34" charset="0"/>
              </a:rPr>
              <a:t> GRADUATE SCHOOL OF FINANCE &amp; ACCOUNTING</a:t>
            </a:r>
            <a:endParaRPr lang="en-US" altLang="ko-KR" sz="1100" b="1" dirty="0">
              <a:solidFill>
                <a:schemeClr val="bg1"/>
              </a:solidFill>
              <a:latin typeface="Segoe UI" pitchFamily="34" charset="0"/>
              <a:ea typeface="굴림" charset="-127"/>
              <a:cs typeface="Segoe UI" pitchFamily="34" charset="0"/>
            </a:endParaRPr>
          </a:p>
        </p:txBody>
      </p:sp>
      <p:sp>
        <p:nvSpPr>
          <p:cNvPr id="10" name="슬라이드 번호 개체 틀 5"/>
          <p:cNvSpPr txBox="1">
            <a:spLocks/>
          </p:cNvSpPr>
          <p:nvPr userDrawn="1"/>
        </p:nvSpPr>
        <p:spPr>
          <a:xfrm>
            <a:off x="8264400" y="6564313"/>
            <a:ext cx="850900" cy="277813"/>
          </a:xfrm>
          <a:prstGeom prst="rect">
            <a:avLst/>
          </a:prstGeom>
        </p:spPr>
        <p:txBody>
          <a:bodyPr vert="horz" wrap="square" lIns="91440" tIns="45720" rIns="91440" bIns="45720" numCol="1" rtlCol="0" anchor="ctr" anchorCtr="0" compatLnSpc="1">
            <a:prstTxWarp prst="textNoShape">
              <a:avLst/>
            </a:prstTxWarp>
          </a:bodyPr>
          <a:lstStyle>
            <a:defPPr>
              <a:defRPr lang="ko-KR"/>
            </a:defPPr>
            <a:lvl1pPr marL="0" algn="r" defTabSz="914400" rtl="0" eaLnBrk="1" fontAlgn="base" latinLnBrk="1" hangingPunct="1">
              <a:spcBef>
                <a:spcPct val="0"/>
              </a:spcBef>
              <a:spcAft>
                <a:spcPct val="0"/>
              </a:spcAft>
              <a:defRPr sz="1200" b="1" kern="1200">
                <a:solidFill>
                  <a:prstClr val="white"/>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fld id="{BA5691F7-B4A7-48F1-A8F5-35EC4FBF2598}" type="slidenum">
              <a:rPr lang="ko-KR" altLang="en-US" smtClean="0"/>
              <a:pPr>
                <a:defRPr/>
              </a:pPr>
              <a:t>‹#›</a:t>
            </a:fld>
            <a:r>
              <a:rPr lang="en-US" altLang="ko-KR" smtClean="0"/>
              <a:t> </a:t>
            </a:r>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D383DB-191A-4FB8-86A9-84241A5AD3A3}" type="datetime1">
              <a:rPr lang="ko-KR" altLang="en-US" smtClean="0"/>
              <a:pPr/>
              <a:t>2012-12-07</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D53FD-9EE8-4506-9CF9-71B7C9D15B1C}"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95536" y="404664"/>
            <a:ext cx="8424936" cy="2118097"/>
          </a:xfrm>
          <a:solidFill>
            <a:schemeClr val="tx2"/>
          </a:solidFill>
        </p:spPr>
        <p:txBody>
          <a:bodyPr>
            <a:normAutofit/>
          </a:bodyPr>
          <a:lstStyle/>
          <a:p>
            <a:r>
              <a:rPr lang="en-US" altLang="ko-KR" sz="3600" dirty="0" smtClean="0">
                <a:solidFill>
                  <a:schemeClr val="bg2"/>
                </a:solidFill>
                <a:latin typeface="Times New Roman" pitchFamily="18" charset="0"/>
                <a:ea typeface="HY견고딕" pitchFamily="18" charset="-127"/>
                <a:cs typeface="Times New Roman" pitchFamily="18" charset="0"/>
              </a:rPr>
              <a:t>Reinvigorating Economic Growth: </a:t>
            </a:r>
            <a:br>
              <a:rPr lang="en-US" altLang="ko-KR" sz="3600" dirty="0" smtClean="0">
                <a:solidFill>
                  <a:schemeClr val="bg2"/>
                </a:solidFill>
                <a:latin typeface="Times New Roman" pitchFamily="18" charset="0"/>
                <a:ea typeface="HY견고딕" pitchFamily="18" charset="-127"/>
                <a:cs typeface="Times New Roman" pitchFamily="18" charset="0"/>
              </a:rPr>
            </a:br>
            <a:r>
              <a:rPr lang="en-US" altLang="ko-KR" sz="3600" dirty="0" smtClean="0">
                <a:solidFill>
                  <a:schemeClr val="bg2"/>
                </a:solidFill>
                <a:latin typeface="Times New Roman" pitchFamily="18" charset="0"/>
                <a:ea typeface="HY견고딕" pitchFamily="18" charset="-127"/>
                <a:cs typeface="Times New Roman" pitchFamily="18" charset="0"/>
              </a:rPr>
              <a:t>Some Comments</a:t>
            </a:r>
            <a:endParaRPr lang="ko-KR" altLang="en-US" sz="3600" dirty="0">
              <a:solidFill>
                <a:schemeClr val="bg2"/>
              </a:solidFill>
              <a:latin typeface="Times New Roman" pitchFamily="18" charset="0"/>
              <a:ea typeface="HY견고딕" pitchFamily="18" charset="-127"/>
              <a:cs typeface="Times New Roman" pitchFamily="18" charset="0"/>
            </a:endParaRPr>
          </a:p>
        </p:txBody>
      </p:sp>
      <p:sp>
        <p:nvSpPr>
          <p:cNvPr id="11" name="부제목 2"/>
          <p:cNvSpPr>
            <a:spLocks noGrp="1"/>
          </p:cNvSpPr>
          <p:nvPr>
            <p:ph type="subTitle" idx="1"/>
          </p:nvPr>
        </p:nvSpPr>
        <p:spPr>
          <a:xfrm>
            <a:off x="1068896" y="5517232"/>
            <a:ext cx="6934200" cy="40005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smtClean="0">
                <a:ln>
                  <a:noFill/>
                </a:ln>
                <a:solidFill>
                  <a:sysClr val="windowText" lastClr="000000"/>
                </a:solidFill>
                <a:effectLst/>
                <a:uLnTx/>
                <a:uFillTx/>
              </a:rPr>
              <a:t>2012. </a:t>
            </a:r>
            <a:r>
              <a:rPr lang="en-US" altLang="ko-KR" sz="2000" b="1" kern="0" dirty="0" smtClean="0">
                <a:solidFill>
                  <a:sysClr val="windowText" lastClr="000000"/>
                </a:solidFill>
              </a:rPr>
              <a:t>12</a:t>
            </a:r>
            <a:r>
              <a:rPr kumimoji="0" lang="en-US" altLang="ko-KR" sz="2000" b="1" i="0" u="none" strike="noStrike" kern="0" cap="none" spc="0" normalizeH="0" baseline="0" noProof="0" dirty="0" smtClean="0">
                <a:ln>
                  <a:noFill/>
                </a:ln>
                <a:solidFill>
                  <a:sysClr val="windowText" lastClr="000000"/>
                </a:solidFill>
                <a:effectLst/>
                <a:uLnTx/>
                <a:uFillTx/>
              </a:rPr>
              <a:t>. </a:t>
            </a:r>
            <a:r>
              <a:rPr lang="en-US" altLang="ko-KR" sz="2000" b="1" kern="0" noProof="0" dirty="0">
                <a:solidFill>
                  <a:sysClr val="windowText" lastClr="000000"/>
                </a:solidFill>
              </a:rPr>
              <a:t>1</a:t>
            </a:r>
            <a:r>
              <a:rPr lang="en-US" altLang="ko-KR" sz="2000" b="1" kern="0" dirty="0" smtClean="0">
                <a:solidFill>
                  <a:sysClr val="windowText" lastClr="000000"/>
                </a:solidFill>
              </a:rPr>
              <a:t>1</a:t>
            </a:r>
            <a:endParaRPr kumimoji="0" lang="ko-KR" altLang="en-US" sz="2000" b="1" i="0" u="none" strike="noStrike" kern="0" cap="none" spc="0" normalizeH="0" baseline="0" noProof="0" dirty="0">
              <a:ln>
                <a:noFill/>
              </a:ln>
              <a:solidFill>
                <a:sysClr val="windowText" lastClr="000000"/>
              </a:solidFill>
              <a:effectLst/>
              <a:uLnTx/>
              <a:uFillTx/>
            </a:endParaRPr>
          </a:p>
        </p:txBody>
      </p:sp>
      <p:sp>
        <p:nvSpPr>
          <p:cNvPr id="12" name="TextBox 11"/>
          <p:cNvSpPr txBox="1"/>
          <p:nvPr/>
        </p:nvSpPr>
        <p:spPr>
          <a:xfrm>
            <a:off x="827584" y="3645024"/>
            <a:ext cx="7416824" cy="1200329"/>
          </a:xfrm>
          <a:prstGeom prst="rect">
            <a:avLst/>
          </a:prstGeom>
          <a:noFill/>
        </p:spPr>
        <p:txBody>
          <a:bodyPr wrap="square" rtlCol="0">
            <a:spAutoFit/>
          </a:bodyPr>
          <a:lstStyle/>
          <a:p>
            <a:pPr algn="ctr"/>
            <a:r>
              <a:rPr lang="en-US" altLang="ko-KR" sz="2400" b="1" dirty="0" err="1" smtClean="0">
                <a:latin typeface="+mj-ea"/>
                <a:ea typeface="+mj-ea"/>
              </a:rPr>
              <a:t>Sungmin</a:t>
            </a:r>
            <a:r>
              <a:rPr lang="en-US" altLang="ko-KR" sz="2400" b="1" dirty="0" smtClean="0">
                <a:latin typeface="+mj-ea"/>
                <a:ea typeface="+mj-ea"/>
              </a:rPr>
              <a:t> Kim</a:t>
            </a:r>
          </a:p>
          <a:p>
            <a:pPr algn="ctr"/>
            <a:r>
              <a:rPr lang="en-US" altLang="ko-KR" sz="2400" b="1" dirty="0" smtClean="0">
                <a:latin typeface="+mj-ea"/>
                <a:ea typeface="+mj-ea"/>
              </a:rPr>
              <a:t>Graduate School of Finance and Accounting</a:t>
            </a:r>
          </a:p>
          <a:p>
            <a:pPr algn="ctr"/>
            <a:r>
              <a:rPr lang="en-US" altLang="ko-KR" sz="2400" b="1" dirty="0" smtClean="0">
                <a:latin typeface="+mj-ea"/>
                <a:ea typeface="+mj-ea"/>
              </a:rPr>
              <a:t>KAIST </a:t>
            </a:r>
          </a:p>
        </p:txBody>
      </p:sp>
      <p:sp>
        <p:nvSpPr>
          <p:cNvPr id="3" name="슬라이드 번호 개체 틀 2"/>
          <p:cNvSpPr>
            <a:spLocks noGrp="1"/>
          </p:cNvSpPr>
          <p:nvPr>
            <p:ph type="sldNum" sz="quarter" idx="13"/>
          </p:nvPr>
        </p:nvSpPr>
        <p:spPr/>
        <p:txBody>
          <a:bodyPr/>
          <a:lstStyle/>
          <a:p>
            <a:pPr>
              <a:defRPr/>
            </a:pPr>
            <a:fld id="{BA5691F7-B4A7-48F1-A8F5-35EC4FBF2598}" type="slidenum">
              <a:rPr lang="ko-KR" altLang="en-US" smtClean="0"/>
              <a:pPr>
                <a:defRPr/>
              </a:pPr>
              <a:t>1</a:t>
            </a:fld>
            <a:r>
              <a:rPr lang="en-US" altLang="ko-KR" smtClean="0"/>
              <a:t> </a:t>
            </a:r>
            <a:endParaRPr lang="ko-KR"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850106"/>
          </a:xfrm>
          <a:solidFill>
            <a:schemeClr val="accent1">
              <a:lumMod val="75000"/>
            </a:schemeClr>
          </a:solidFill>
        </p:spPr>
        <p:txBody>
          <a:bodyPr>
            <a:normAutofit/>
          </a:bodyPr>
          <a:lstStyle/>
          <a:p>
            <a:r>
              <a:rPr lang="en-US" altLang="ko-KR" sz="2800" b="1" dirty="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New Approach to Financial Regulation (1)</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57200" y="1412776"/>
            <a:ext cx="8229600" cy="4968552"/>
          </a:xfrm>
        </p:spPr>
        <p:txBody>
          <a:bodyPr>
            <a:normAutofit fontScale="92500"/>
          </a:bodyPr>
          <a:lstStyle/>
          <a:p>
            <a:pPr marL="342900" lvl="1" indent="-342900">
              <a:buFont typeface="Wingdings" pitchFamily="2" charset="2"/>
              <a:buChar char="u"/>
            </a:pPr>
            <a:r>
              <a:rPr lang="en-US" altLang="ko-KR" sz="2600" dirty="0">
                <a:latin typeface="Verdana" pitchFamily="34" charset="0"/>
                <a:cs typeface="Times New Roman" pitchFamily="18" charset="0"/>
              </a:rPr>
              <a:t>So far, the progress made on the ongoing G20 agenda for more resilient global financial system has been very comprehensive and </a:t>
            </a:r>
            <a:r>
              <a:rPr lang="en-US" altLang="ko-KR" sz="2600" dirty="0" smtClean="0">
                <a:latin typeface="Verdana" pitchFamily="34" charset="0"/>
                <a:cs typeface="Times New Roman" pitchFamily="18" charset="0"/>
              </a:rPr>
              <a:t>impressive</a:t>
            </a:r>
            <a:endParaRPr lang="en-US" altLang="ko-KR" sz="2600" dirty="0" smtClean="0">
              <a:latin typeface="Verdana" pitchFamily="34" charset="0"/>
            </a:endParaRPr>
          </a:p>
          <a:p>
            <a:pPr marL="342900" lvl="1" indent="-342900">
              <a:buFont typeface="Wingdings" pitchFamily="2" charset="2"/>
              <a:buChar char="u"/>
            </a:pPr>
            <a:r>
              <a:rPr lang="en-US" altLang="ko-KR" sz="2600" dirty="0">
                <a:latin typeface="Verdana" pitchFamily="34" charset="0"/>
                <a:cs typeface="Times New Roman" pitchFamily="18" charset="0"/>
              </a:rPr>
              <a:t>Nevertheless, more efforts should be focused on: </a:t>
            </a:r>
          </a:p>
          <a:p>
            <a:pPr marL="914400" lvl="1" indent="-457200">
              <a:buFont typeface="+mj-lt"/>
              <a:buAutoNum type="arabicPeriod"/>
            </a:pPr>
            <a:r>
              <a:rPr lang="en-US" altLang="ko-KR" sz="2200" dirty="0">
                <a:latin typeface="Verdana" pitchFamily="34" charset="0"/>
                <a:cs typeface="Times New Roman" pitchFamily="18" charset="0"/>
              </a:rPr>
              <a:t>Completing the regulatory frameworks</a:t>
            </a:r>
            <a:r>
              <a:rPr lang="ko-KR" altLang="en-US" sz="2200" dirty="0">
                <a:latin typeface="Verdana" pitchFamily="34" charset="0"/>
                <a:cs typeface="Times New Roman" pitchFamily="18" charset="0"/>
              </a:rPr>
              <a:t> </a:t>
            </a:r>
            <a:r>
              <a:rPr lang="en-US" altLang="ko-KR" sz="2200" dirty="0">
                <a:latin typeface="Verdana" pitchFamily="34" charset="0"/>
                <a:cs typeface="Times New Roman" pitchFamily="18" charset="0"/>
              </a:rPr>
              <a:t> </a:t>
            </a:r>
          </a:p>
          <a:p>
            <a:pPr marL="914400" lvl="1" indent="-457200">
              <a:buFont typeface="+mj-lt"/>
              <a:buAutoNum type="arabicPeriod"/>
            </a:pPr>
            <a:r>
              <a:rPr lang="en-US" altLang="ko-KR" sz="2200" dirty="0">
                <a:latin typeface="Verdana" pitchFamily="34" charset="0"/>
                <a:cs typeface="Times New Roman" pitchFamily="18" charset="0"/>
              </a:rPr>
              <a:t>Implementing them in a globally consistent </a:t>
            </a:r>
            <a:r>
              <a:rPr lang="en-US" altLang="ko-KR" sz="2200" dirty="0" smtClean="0">
                <a:latin typeface="Verdana" pitchFamily="34" charset="0"/>
                <a:cs typeface="Times New Roman" pitchFamily="18" charset="0"/>
              </a:rPr>
              <a:t>way</a:t>
            </a:r>
            <a:endParaRPr lang="en-US" altLang="ko-KR" sz="2200" dirty="0" smtClean="0">
              <a:latin typeface="Verdana" pitchFamily="34" charset="0"/>
            </a:endParaRPr>
          </a:p>
          <a:p>
            <a:pPr marL="355502" defTabSz="829452">
              <a:buSzPct val="100000"/>
              <a:buFont typeface="Wingdings" pitchFamily="2" charset="2"/>
              <a:buChar char="u"/>
              <a:defRPr/>
            </a:pPr>
            <a:r>
              <a:rPr lang="en-US" altLang="ko-KR" sz="2600" dirty="0">
                <a:latin typeface="Verdana" pitchFamily="34" charset="0"/>
                <a:cs typeface="Times New Roman" pitchFamily="18" charset="0"/>
              </a:rPr>
              <a:t>More efforts need to be focused on completing the regulatory framework in some areas which show lack of progress</a:t>
            </a:r>
          </a:p>
          <a:p>
            <a:pPr marL="571402" lvl="1" indent="-342900" defTabSz="829452">
              <a:buSzPct val="100000"/>
              <a:buFont typeface="Wingdings" pitchFamily="2" charset="2"/>
              <a:buChar char="l"/>
              <a:defRPr/>
            </a:pPr>
            <a:r>
              <a:rPr lang="en-US" altLang="ko-KR" sz="2200" dirty="0">
                <a:latin typeface="Verdana" pitchFamily="34" charset="0"/>
                <a:cs typeface="Times New Roman" pitchFamily="18" charset="0"/>
              </a:rPr>
              <a:t>Strengthening</a:t>
            </a:r>
            <a:r>
              <a:rPr lang="ko-KR" altLang="en-US" sz="2200" dirty="0">
                <a:latin typeface="Verdana" pitchFamily="34" charset="0"/>
                <a:cs typeface="Times New Roman" pitchFamily="18" charset="0"/>
              </a:rPr>
              <a:t> </a:t>
            </a:r>
            <a:r>
              <a:rPr lang="en-US" altLang="ko-KR" sz="2200" dirty="0">
                <a:latin typeface="Verdana" pitchFamily="34" charset="0"/>
                <a:cs typeface="Times New Roman" pitchFamily="18" charset="0"/>
              </a:rPr>
              <a:t>and converging accounting </a:t>
            </a:r>
            <a:r>
              <a:rPr lang="en-US" altLang="ko-KR" sz="2200" dirty="0" smtClean="0">
                <a:latin typeface="Verdana" pitchFamily="34" charset="0"/>
                <a:cs typeface="Times New Roman" pitchFamily="18" charset="0"/>
              </a:rPr>
              <a:t>standards </a:t>
            </a:r>
            <a:endParaRPr lang="en-US" altLang="ko-KR" sz="2200" dirty="0">
              <a:latin typeface="Verdana" pitchFamily="34" charset="0"/>
              <a:cs typeface="Times New Roman" pitchFamily="18" charset="0"/>
            </a:endParaRPr>
          </a:p>
          <a:p>
            <a:pPr marL="571402" lvl="1" indent="-342900" defTabSz="829452">
              <a:buSzPct val="100000"/>
              <a:buFont typeface="Wingdings" pitchFamily="2" charset="2"/>
              <a:buChar char="l"/>
              <a:defRPr/>
            </a:pPr>
            <a:r>
              <a:rPr lang="en-US" altLang="ko-KR" sz="2200" dirty="0">
                <a:latin typeface="Verdana" pitchFamily="34" charset="0"/>
                <a:cs typeface="Times New Roman" pitchFamily="18" charset="0"/>
              </a:rPr>
              <a:t>Developing effective regulations on non-bank SIFIs and shadow banking     </a:t>
            </a: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10</a:t>
            </a:fld>
            <a:endParaRPr lang="ko-KR" altLang="en-US"/>
          </a:p>
        </p:txBody>
      </p:sp>
    </p:spTree>
    <p:extLst>
      <p:ext uri="{BB962C8B-B14F-4D97-AF65-F5344CB8AC3E}">
        <p14:creationId xmlns:p14="http://schemas.microsoft.com/office/powerpoint/2010/main" xmlns="" val="113263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850106"/>
          </a:xfrm>
          <a:solidFill>
            <a:schemeClr val="accent1">
              <a:lumMod val="75000"/>
            </a:schemeClr>
          </a:solidFill>
        </p:spPr>
        <p:txBody>
          <a:bodyPr>
            <a:normAutofit/>
          </a:bodyPr>
          <a:lstStyle/>
          <a:p>
            <a:r>
              <a:rPr lang="en-US" altLang="ko-KR" sz="2800" b="1" dirty="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New Approach to Financial Regulation (1)</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67544" y="1340768"/>
            <a:ext cx="8229600" cy="5112568"/>
          </a:xfrm>
        </p:spPr>
        <p:txBody>
          <a:bodyPr>
            <a:normAutofit lnSpcReduction="10000"/>
          </a:bodyPr>
          <a:lstStyle/>
          <a:p>
            <a:pPr marL="355502" defTabSz="829452">
              <a:buSzPct val="100000"/>
              <a:buFont typeface="Wingdings" pitchFamily="2" charset="2"/>
              <a:buChar char="u"/>
              <a:defRPr/>
            </a:pPr>
            <a:r>
              <a:rPr lang="en-US" altLang="ko-KR" sz="2400" dirty="0" smtClean="0">
                <a:latin typeface="Verdana" pitchFamily="34" charset="0"/>
                <a:cs typeface="Times New Roman" pitchFamily="18" charset="0"/>
              </a:rPr>
              <a:t>If </a:t>
            </a:r>
            <a:r>
              <a:rPr lang="en-US" altLang="ko-KR" sz="2400" dirty="0">
                <a:latin typeface="Verdana" pitchFamily="34" charset="0"/>
                <a:cs typeface="Times New Roman" pitchFamily="18" charset="0"/>
              </a:rPr>
              <a:t>the reform process in these areas were to be further delayed, </a:t>
            </a:r>
          </a:p>
          <a:p>
            <a:pPr marL="571402" lvl="1" indent="-342900" defTabSz="829452">
              <a:buSzPct val="100000"/>
              <a:buFont typeface="Wingdings" pitchFamily="2" charset="2"/>
              <a:buChar char="l"/>
              <a:defRPr/>
            </a:pPr>
            <a:r>
              <a:rPr lang="en-US" altLang="ko-KR" sz="2000" dirty="0">
                <a:latin typeface="Verdana" pitchFamily="34" charset="0"/>
                <a:cs typeface="Times New Roman" pitchFamily="18" charset="0"/>
              </a:rPr>
              <a:t>The associated regulatory uncertainty could jeopardize a recovery  </a:t>
            </a:r>
          </a:p>
          <a:p>
            <a:pPr marL="571402" lvl="1" indent="-342900" defTabSz="829452">
              <a:buSzPct val="100000"/>
              <a:buFont typeface="Wingdings" pitchFamily="2" charset="2"/>
              <a:buChar char="l"/>
              <a:defRPr/>
            </a:pPr>
            <a:r>
              <a:rPr lang="en-US" altLang="ko-KR" sz="2000" dirty="0">
                <a:latin typeface="Verdana" pitchFamily="34" charset="0"/>
                <a:cs typeface="Times New Roman" pitchFamily="18" charset="0"/>
              </a:rPr>
              <a:t>The potential for new risk to be emerged from these areas will be </a:t>
            </a:r>
            <a:r>
              <a:rPr lang="en-US" altLang="ko-KR" sz="2000" dirty="0" smtClean="0">
                <a:latin typeface="Verdana" pitchFamily="34" charset="0"/>
                <a:cs typeface="Times New Roman" pitchFamily="18" charset="0"/>
              </a:rPr>
              <a:t>increased</a:t>
            </a:r>
          </a:p>
          <a:p>
            <a:pPr marL="171352" lvl="1" indent="-342900" defTabSz="829452">
              <a:buSzPct val="100000"/>
              <a:buFont typeface="Wingdings" pitchFamily="2" charset="2"/>
              <a:buChar char="u"/>
              <a:defRPr/>
            </a:pPr>
            <a:r>
              <a:rPr lang="en-US" altLang="ko-KR" sz="2400" dirty="0">
                <a:latin typeface="Verdana" pitchFamily="34" charset="0"/>
                <a:cs typeface="Times New Roman" pitchFamily="18" charset="0"/>
              </a:rPr>
              <a:t>Regarding the implementation, need to keep in </a:t>
            </a:r>
            <a:r>
              <a:rPr lang="en-US" altLang="ko-KR" sz="2400" dirty="0" smtClean="0">
                <a:latin typeface="Verdana" pitchFamily="34" charset="0"/>
                <a:cs typeface="Times New Roman" pitchFamily="18" charset="0"/>
              </a:rPr>
              <a:t> </a:t>
            </a:r>
          </a:p>
          <a:p>
            <a:pPr marL="0" lvl="1" indent="0" defTabSz="829452">
              <a:buSzPct val="100000"/>
              <a:buNone/>
              <a:defRPr/>
            </a:pPr>
            <a:r>
              <a:rPr lang="en-US" altLang="ko-KR" sz="2400" dirty="0">
                <a:latin typeface="Verdana" pitchFamily="34" charset="0"/>
                <a:cs typeface="Times New Roman" pitchFamily="18" charset="0"/>
              </a:rPr>
              <a:t> </a:t>
            </a:r>
            <a:r>
              <a:rPr lang="en-US" altLang="ko-KR" sz="2400" dirty="0" smtClean="0">
                <a:latin typeface="Verdana" pitchFamily="34" charset="0"/>
                <a:cs typeface="Times New Roman" pitchFamily="18" charset="0"/>
              </a:rPr>
              <a:t>  mind </a:t>
            </a:r>
            <a:r>
              <a:rPr lang="en-US" altLang="ko-KR" sz="2400" dirty="0">
                <a:latin typeface="Verdana" pitchFamily="34" charset="0"/>
                <a:cs typeface="Times New Roman" pitchFamily="18" charset="0"/>
              </a:rPr>
              <a:t>what history guides us</a:t>
            </a:r>
          </a:p>
          <a:p>
            <a:pPr marL="171352" lvl="1" indent="-342900" defTabSz="829452">
              <a:buSzPct val="100000"/>
              <a:buFont typeface="Wingdings" pitchFamily="2" charset="2"/>
              <a:buChar char="u"/>
              <a:defRPr/>
            </a:pPr>
            <a:r>
              <a:rPr lang="en-US" altLang="ko-KR" sz="2400" spc="-150" dirty="0">
                <a:latin typeface="Verdana" pitchFamily="34" charset="0"/>
                <a:ea typeface="굴림" charset="-127"/>
                <a:cs typeface="Times New Roman" pitchFamily="18" charset="0"/>
              </a:rPr>
              <a:t>The ongoing regulatory reform: </a:t>
            </a:r>
            <a:r>
              <a:rPr lang="en-US" altLang="ko-KR" sz="2400" b="1" spc="-150" dirty="0">
                <a:solidFill>
                  <a:srgbClr val="C00000"/>
                </a:solidFill>
                <a:latin typeface="Verdana" pitchFamily="34" charset="0"/>
                <a:ea typeface="굴림" charset="-127"/>
                <a:cs typeface="Times New Roman" pitchFamily="18" charset="0"/>
              </a:rPr>
              <a:t>“regulatory dialectics”</a:t>
            </a:r>
          </a:p>
          <a:p>
            <a:pPr marL="628552" lvl="1" indent="-342900" defTabSz="829452">
              <a:buSzPct val="100000"/>
              <a:buFont typeface="Wingdings" pitchFamily="2" charset="2"/>
              <a:buChar char="l"/>
              <a:defRPr/>
            </a:pPr>
            <a:r>
              <a:rPr lang="en-US" altLang="ko-KR" sz="2000" dirty="0">
                <a:latin typeface="Verdana" pitchFamily="34" charset="0"/>
                <a:ea typeface="굴림" charset="-127"/>
                <a:cs typeface="Times New Roman" pitchFamily="18" charset="0"/>
              </a:rPr>
              <a:t>A period of financial sector </a:t>
            </a:r>
            <a:r>
              <a:rPr lang="en-US" altLang="ko-KR" sz="2000" b="1" dirty="0">
                <a:solidFill>
                  <a:srgbClr val="C00000"/>
                </a:solidFill>
                <a:latin typeface="Verdana" pitchFamily="34" charset="0"/>
                <a:ea typeface="굴림" charset="-127"/>
                <a:cs typeface="Times New Roman" pitchFamily="18" charset="0"/>
              </a:rPr>
              <a:t>regulation </a:t>
            </a:r>
            <a:r>
              <a:rPr lang="en-US" altLang="ko-KR" sz="2000" dirty="0">
                <a:latin typeface="Verdana" pitchFamily="34" charset="0"/>
                <a:ea typeface="굴림" charset="-127"/>
                <a:cs typeface="Times New Roman" pitchFamily="18" charset="0"/>
              </a:rPr>
              <a:t>until the early 1980s</a:t>
            </a:r>
          </a:p>
          <a:p>
            <a:pPr marL="628552" lvl="1" indent="-342900" defTabSz="829452">
              <a:buSzPct val="100000"/>
              <a:buFont typeface="Wingdings" pitchFamily="2" charset="2"/>
              <a:buChar char="l"/>
              <a:defRPr/>
            </a:pPr>
            <a:r>
              <a:rPr lang="en-US" altLang="ko-KR" sz="2000" dirty="0">
                <a:latin typeface="Verdana" pitchFamily="34" charset="0"/>
                <a:ea typeface="굴림" charset="-127"/>
              </a:rPr>
              <a:t>A subsequent period </a:t>
            </a:r>
            <a:r>
              <a:rPr lang="en-US" altLang="ko-KR" sz="2000" dirty="0">
                <a:solidFill>
                  <a:srgbClr val="002060"/>
                </a:solidFill>
                <a:latin typeface="Verdana" pitchFamily="34" charset="0"/>
                <a:ea typeface="굴림" charset="-127"/>
              </a:rPr>
              <a:t>of </a:t>
            </a:r>
            <a:r>
              <a:rPr lang="en-US" altLang="ko-KR" sz="2000" b="1" dirty="0" smtClean="0">
                <a:solidFill>
                  <a:srgbClr val="C00000"/>
                </a:solidFill>
                <a:latin typeface="Verdana" pitchFamily="34" charset="0"/>
                <a:ea typeface="굴림" charset="-127"/>
              </a:rPr>
              <a:t>deregulatio</a:t>
            </a:r>
            <a:r>
              <a:rPr lang="en-US" altLang="ko-KR" sz="2000" b="1" dirty="0">
                <a:solidFill>
                  <a:srgbClr val="C00000"/>
                </a:solidFill>
                <a:latin typeface="Verdana" pitchFamily="34" charset="0"/>
                <a:ea typeface="굴림" charset="-127"/>
              </a:rPr>
              <a:t>n</a:t>
            </a:r>
          </a:p>
          <a:p>
            <a:pPr marL="628552" lvl="1" indent="-342900" defTabSz="829452">
              <a:buSzPct val="100000"/>
              <a:buFont typeface="Wingdings" pitchFamily="2" charset="2"/>
              <a:buChar char="l"/>
              <a:defRPr/>
            </a:pPr>
            <a:r>
              <a:rPr lang="en-US" altLang="ko-KR" sz="2000" dirty="0">
                <a:latin typeface="Verdana" pitchFamily="34" charset="0"/>
                <a:ea typeface="굴림" charset="-127"/>
              </a:rPr>
              <a:t>After the recent financial crisis, entering into a period </a:t>
            </a:r>
            <a:r>
              <a:rPr lang="en-US" altLang="ko-KR" sz="2000" dirty="0">
                <a:solidFill>
                  <a:srgbClr val="002060"/>
                </a:solidFill>
                <a:latin typeface="Verdana" pitchFamily="34" charset="0"/>
                <a:ea typeface="굴림" charset="-127"/>
              </a:rPr>
              <a:t>of </a:t>
            </a:r>
            <a:r>
              <a:rPr lang="en-US" altLang="ko-KR" sz="2000" b="1" dirty="0" smtClean="0">
                <a:solidFill>
                  <a:srgbClr val="C00000"/>
                </a:solidFill>
                <a:latin typeface="Verdana" pitchFamily="34" charset="0"/>
                <a:ea typeface="굴림" charset="-127"/>
              </a:rPr>
              <a:t>re-regulation</a:t>
            </a:r>
            <a:endParaRPr lang="en-US" altLang="ko-KR" sz="2000" dirty="0" smtClean="0">
              <a:solidFill>
                <a:srgbClr val="C00000"/>
              </a:solidFill>
              <a:latin typeface="Verdana" pitchFamily="34" charset="0"/>
              <a:cs typeface="Times New Roman" pitchFamily="18" charset="0"/>
            </a:endParaRPr>
          </a:p>
          <a:p>
            <a:pPr marL="0" indent="0" defTabSz="829452">
              <a:buSzPct val="100000"/>
              <a:buNone/>
              <a:defRPr/>
            </a:pPr>
            <a:endParaRPr lang="en-US" altLang="ko-KR" sz="2400" dirty="0" smtClean="0">
              <a:latin typeface="Verdana" pitchFamily="34" charset="0"/>
            </a:endParaRP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11</a:t>
            </a:fld>
            <a:endParaRPr lang="ko-KR" altLang="en-US"/>
          </a:p>
        </p:txBody>
      </p:sp>
    </p:spTree>
    <p:extLst>
      <p:ext uri="{BB962C8B-B14F-4D97-AF65-F5344CB8AC3E}">
        <p14:creationId xmlns:p14="http://schemas.microsoft.com/office/powerpoint/2010/main" xmlns="" val="55118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850106"/>
          </a:xfrm>
          <a:solidFill>
            <a:schemeClr val="accent1">
              <a:lumMod val="75000"/>
            </a:schemeClr>
          </a:solidFill>
        </p:spPr>
        <p:txBody>
          <a:bodyPr>
            <a:normAutofit/>
          </a:bodyPr>
          <a:lstStyle/>
          <a:p>
            <a:r>
              <a:rPr lang="en-US" altLang="ko-KR" sz="2800" b="1" dirty="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New Approach to Financial Regulation </a:t>
            </a:r>
            <a:r>
              <a:rPr lang="en-US" altLang="ko-KR" sz="2800" b="1" dirty="0" smtClean="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(3)</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67544" y="1340768"/>
            <a:ext cx="8229600" cy="5112568"/>
          </a:xfrm>
        </p:spPr>
        <p:txBody>
          <a:bodyPr>
            <a:normAutofit lnSpcReduction="10000"/>
          </a:bodyPr>
          <a:lstStyle/>
          <a:p>
            <a:pPr marL="355502" lvl="1" indent="-342900" defTabSz="829452">
              <a:buSzPct val="100000"/>
              <a:buFont typeface="Wingdings" pitchFamily="2" charset="2"/>
              <a:buChar char="u"/>
              <a:defRPr/>
            </a:pPr>
            <a:r>
              <a:rPr lang="en-US" altLang="ko-KR" sz="2400" dirty="0">
                <a:latin typeface="Verdana" pitchFamily="34" charset="0"/>
                <a:ea typeface="굴림" charset="-127"/>
                <a:cs typeface="Times New Roman" pitchFamily="18" charset="0"/>
              </a:rPr>
              <a:t>A critical question: Is this reform process sustainable?</a:t>
            </a:r>
          </a:p>
          <a:p>
            <a:pPr marL="355502" lvl="1" indent="-342900" defTabSz="829452">
              <a:buSzPct val="100000"/>
              <a:buFont typeface="Wingdings" pitchFamily="2" charset="2"/>
              <a:buChar char="u"/>
              <a:defRPr/>
            </a:pPr>
            <a:r>
              <a:rPr lang="en-US" altLang="ko-KR" sz="2400" dirty="0">
                <a:latin typeface="Verdana" pitchFamily="34" charset="0"/>
                <a:ea typeface="굴림" charset="-127"/>
                <a:cs typeface="Times New Roman" pitchFamily="18" charset="0"/>
              </a:rPr>
              <a:t>The answer depends </a:t>
            </a:r>
            <a:r>
              <a:rPr lang="en-US" altLang="ko-KR" sz="2400" dirty="0" smtClean="0">
                <a:latin typeface="Verdana" pitchFamily="34" charset="0"/>
                <a:ea typeface="굴림" charset="-127"/>
                <a:cs typeface="Times New Roman" pitchFamily="18" charset="0"/>
              </a:rPr>
              <a:t>on:</a:t>
            </a:r>
            <a:endParaRPr lang="en-US" altLang="ko-KR" sz="2400" dirty="0">
              <a:latin typeface="Verdana" pitchFamily="34" charset="0"/>
              <a:cs typeface="Times New Roman" pitchFamily="18" charset="0"/>
            </a:endParaRPr>
          </a:p>
          <a:p>
            <a:pPr marL="571402" lvl="1" indent="-342900" defTabSz="829452">
              <a:buSzPct val="100000"/>
              <a:buFont typeface="Wingdings" pitchFamily="2" charset="2"/>
              <a:buChar char="l"/>
              <a:defRPr/>
            </a:pPr>
            <a:r>
              <a:rPr lang="en-US" altLang="ko-KR" sz="2000" dirty="0">
                <a:latin typeface="Verdana" pitchFamily="34" charset="0"/>
                <a:ea typeface="굴림" charset="-127"/>
                <a:cs typeface="Times New Roman" pitchFamily="18" charset="0"/>
              </a:rPr>
              <a:t>Sustainability of the current regulatory reform in globally integrated financial markets</a:t>
            </a:r>
            <a:r>
              <a:rPr lang="en-US" altLang="ko-KR" sz="2000" dirty="0">
                <a:latin typeface="Verdana" pitchFamily="34" charset="0"/>
                <a:cs typeface="Times New Roman" pitchFamily="18" charset="0"/>
              </a:rPr>
              <a:t> </a:t>
            </a:r>
            <a:r>
              <a:rPr lang="en-US" altLang="ko-KR" sz="2000" dirty="0" smtClean="0">
                <a:latin typeface="Verdana" pitchFamily="34" charset="0"/>
                <a:cs typeface="Times New Roman" pitchFamily="18" charset="0"/>
              </a:rPr>
              <a:t>and rapidly evolving financial industry</a:t>
            </a:r>
            <a:endParaRPr lang="en-US" altLang="ko-KR" sz="2000" dirty="0">
              <a:latin typeface="Verdana" pitchFamily="34" charset="0"/>
              <a:cs typeface="Times New Roman" pitchFamily="18" charset="0"/>
            </a:endParaRPr>
          </a:p>
          <a:p>
            <a:pPr marL="171352" lvl="1" indent="-342900" defTabSz="829452">
              <a:buSzPct val="100000"/>
              <a:buFont typeface="Wingdings" pitchFamily="2" charset="2"/>
              <a:buChar char="u"/>
              <a:defRPr/>
            </a:pPr>
            <a:r>
              <a:rPr lang="en-US" altLang="ko-KR" sz="2400" dirty="0">
                <a:latin typeface="Verdana" pitchFamily="34" charset="0"/>
                <a:cs typeface="Times New Roman" pitchFamily="18" charset="0"/>
              </a:rPr>
              <a:t>Utmost important task: To make sure that </a:t>
            </a:r>
            <a:r>
              <a:rPr lang="en-US" altLang="ko-KR" sz="2400" dirty="0" smtClean="0">
                <a:latin typeface="Verdana" pitchFamily="34" charset="0"/>
                <a:cs typeface="Times New Roman" pitchFamily="18" charset="0"/>
              </a:rPr>
              <a:t> </a:t>
            </a:r>
          </a:p>
          <a:p>
            <a:pPr marL="0" lvl="1" indent="0" defTabSz="829452">
              <a:buSzPct val="100000"/>
              <a:buNone/>
              <a:defRPr/>
            </a:pPr>
            <a:r>
              <a:rPr lang="en-US" altLang="ko-KR" sz="2400" dirty="0">
                <a:latin typeface="Verdana" pitchFamily="34" charset="0"/>
                <a:cs typeface="Times New Roman" pitchFamily="18" charset="0"/>
              </a:rPr>
              <a:t> </a:t>
            </a:r>
            <a:r>
              <a:rPr lang="en-US" altLang="ko-KR" sz="2400" dirty="0" smtClean="0">
                <a:latin typeface="Verdana" pitchFamily="34" charset="0"/>
                <a:cs typeface="Times New Roman" pitchFamily="18" charset="0"/>
              </a:rPr>
              <a:t>   regulatory </a:t>
            </a:r>
            <a:r>
              <a:rPr lang="en-US" altLang="ko-KR" sz="2400" dirty="0">
                <a:latin typeface="Verdana" pitchFamily="34" charset="0"/>
                <a:cs typeface="Times New Roman" pitchFamily="18" charset="0"/>
              </a:rPr>
              <a:t>arbitrage in both cross-border &amp; </a:t>
            </a:r>
            <a:r>
              <a:rPr lang="en-US" altLang="ko-KR" sz="2400" dirty="0" smtClean="0">
                <a:latin typeface="Verdana" pitchFamily="34" charset="0"/>
                <a:cs typeface="Times New Roman" pitchFamily="18" charset="0"/>
              </a:rPr>
              <a:t> </a:t>
            </a:r>
          </a:p>
          <a:p>
            <a:pPr marL="0" lvl="1" indent="0" defTabSz="829452">
              <a:buSzPct val="100000"/>
              <a:buNone/>
              <a:defRPr/>
            </a:pPr>
            <a:r>
              <a:rPr lang="en-US" altLang="ko-KR" sz="2400" dirty="0">
                <a:latin typeface="Verdana" pitchFamily="34" charset="0"/>
                <a:cs typeface="Times New Roman" pitchFamily="18" charset="0"/>
              </a:rPr>
              <a:t> </a:t>
            </a:r>
            <a:r>
              <a:rPr lang="en-US" altLang="ko-KR" sz="2400" dirty="0" smtClean="0">
                <a:latin typeface="Verdana" pitchFamily="34" charset="0"/>
                <a:cs typeface="Times New Roman" pitchFamily="18" charset="0"/>
              </a:rPr>
              <a:t>   cross-sector </a:t>
            </a:r>
            <a:r>
              <a:rPr lang="en-US" altLang="ko-KR" sz="2400" dirty="0">
                <a:latin typeface="Verdana" pitchFamily="34" charset="0"/>
                <a:cs typeface="Times New Roman" pitchFamily="18" charset="0"/>
              </a:rPr>
              <a:t>does not jeopardize the </a:t>
            </a:r>
            <a:endParaRPr lang="en-US" altLang="ko-KR" sz="2400" dirty="0" smtClean="0">
              <a:latin typeface="Verdana" pitchFamily="34" charset="0"/>
              <a:cs typeface="Times New Roman" pitchFamily="18" charset="0"/>
            </a:endParaRPr>
          </a:p>
          <a:p>
            <a:pPr marL="0" lvl="1" indent="0" defTabSz="829452">
              <a:buSzPct val="100000"/>
              <a:buNone/>
              <a:defRPr/>
            </a:pPr>
            <a:r>
              <a:rPr lang="en-US" altLang="ko-KR" sz="2400" dirty="0">
                <a:latin typeface="Verdana" pitchFamily="34" charset="0"/>
                <a:cs typeface="Times New Roman" pitchFamily="18" charset="0"/>
              </a:rPr>
              <a:t> </a:t>
            </a:r>
            <a:r>
              <a:rPr lang="en-US" altLang="ko-KR" sz="2400" dirty="0" smtClean="0">
                <a:latin typeface="Verdana" pitchFamily="34" charset="0"/>
                <a:cs typeface="Times New Roman" pitchFamily="18" charset="0"/>
              </a:rPr>
              <a:t>   effectiveness </a:t>
            </a:r>
            <a:r>
              <a:rPr lang="en-US" altLang="ko-KR" sz="2400" dirty="0">
                <a:latin typeface="Verdana" pitchFamily="34" charset="0"/>
                <a:cs typeface="Times New Roman" pitchFamily="18" charset="0"/>
              </a:rPr>
              <a:t>of tighter regulation</a:t>
            </a:r>
            <a:r>
              <a:rPr lang="en-US" altLang="ko-KR" sz="2400" dirty="0">
                <a:latin typeface="Verdana" pitchFamily="34" charset="0"/>
              </a:rPr>
              <a:t> </a:t>
            </a:r>
          </a:p>
          <a:p>
            <a:pPr marL="685702" lvl="2" indent="-457200" defTabSz="829452">
              <a:buSzPct val="100000"/>
              <a:buFont typeface="+mj-lt"/>
              <a:buAutoNum type="arabicPeriod"/>
              <a:defRPr/>
            </a:pPr>
            <a:r>
              <a:rPr lang="en-US" altLang="ko-KR" sz="2000" dirty="0">
                <a:latin typeface="Verdana" pitchFamily="34" charset="0"/>
                <a:cs typeface="Times New Roman" pitchFamily="18" charset="0"/>
              </a:rPr>
              <a:t>Calls for more coordination of and cooperation at the international level </a:t>
            </a:r>
          </a:p>
          <a:p>
            <a:pPr marL="685702" lvl="2" indent="-457200" defTabSz="829452">
              <a:buSzPct val="100000"/>
              <a:buFont typeface="+mj-lt"/>
              <a:buAutoNum type="arabicPeriod"/>
              <a:defRPr/>
            </a:pPr>
            <a:r>
              <a:rPr lang="en-US" altLang="ko-KR" sz="2000" dirty="0">
                <a:latin typeface="Verdana" pitchFamily="34" charset="0"/>
                <a:cs typeface="Times New Roman" pitchFamily="18" charset="0"/>
              </a:rPr>
              <a:t>Need to build an effective system of regulating and overseeing the shadow banking </a:t>
            </a:r>
            <a:r>
              <a:rPr lang="en-US" altLang="ko-KR" sz="2000" dirty="0" smtClean="0">
                <a:latin typeface="Verdana" pitchFamily="34" charset="0"/>
                <a:cs typeface="Times New Roman" pitchFamily="18" charset="0"/>
              </a:rPr>
              <a:t>system</a:t>
            </a:r>
            <a:endParaRPr lang="en-US" altLang="ko-KR" sz="2000" dirty="0">
              <a:latin typeface="Verdana" pitchFamily="34" charset="0"/>
              <a:ea typeface="굴림" charset="-127"/>
              <a:cs typeface="Times New Roman" pitchFamily="18" charset="0"/>
            </a:endParaRP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12</a:t>
            </a:fld>
            <a:endParaRPr lang="ko-KR" altLang="en-US"/>
          </a:p>
        </p:txBody>
      </p:sp>
    </p:spTree>
    <p:extLst>
      <p:ext uri="{BB962C8B-B14F-4D97-AF65-F5344CB8AC3E}">
        <p14:creationId xmlns:p14="http://schemas.microsoft.com/office/powerpoint/2010/main" xmlns="" val="337209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778098"/>
          </a:xfrm>
          <a:solidFill>
            <a:schemeClr val="accent1">
              <a:lumMod val="75000"/>
            </a:schemeClr>
          </a:solidFill>
        </p:spPr>
        <p:txBody>
          <a:bodyPr>
            <a:normAutofit/>
          </a:bodyPr>
          <a:lstStyle/>
          <a:p>
            <a:r>
              <a:rPr lang="en-US" altLang="ko-KR" sz="2800" b="1" dirty="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New Approach to Financial Regulation </a:t>
            </a:r>
            <a:r>
              <a:rPr lang="en-US" altLang="ko-KR" sz="2800" b="1" dirty="0" smtClean="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(4)</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67544" y="1196752"/>
            <a:ext cx="8229600" cy="5256584"/>
          </a:xfrm>
        </p:spPr>
        <p:txBody>
          <a:bodyPr>
            <a:normAutofit fontScale="92500"/>
          </a:bodyPr>
          <a:lstStyle/>
          <a:p>
            <a:pPr marL="35550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International coordination of financial regulation is particularly challenging, due mainly to different stage of financial sector development across countries</a:t>
            </a:r>
          </a:p>
          <a:p>
            <a:pPr marL="35550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This calls for sorting out minimum requirements of global standards that</a:t>
            </a:r>
            <a:r>
              <a:rPr lang="ko-KR" altLang="en-US" sz="2400" dirty="0" smtClean="0">
                <a:latin typeface="Verdana" pitchFamily="34" charset="0"/>
                <a:cs typeface="Times New Roman" pitchFamily="18" charset="0"/>
              </a:rPr>
              <a:t> </a:t>
            </a:r>
            <a:r>
              <a:rPr lang="en-US" altLang="ko-KR" sz="2400" dirty="0" smtClean="0">
                <a:latin typeface="Verdana" pitchFamily="34" charset="0"/>
                <a:cs typeface="Times New Roman" pitchFamily="18" charset="0"/>
              </a:rPr>
              <a:t>could effectively prevent cross-border regulatory arbitrage</a:t>
            </a:r>
          </a:p>
          <a:p>
            <a:pPr marL="35550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Another </a:t>
            </a:r>
            <a:r>
              <a:rPr lang="en-US" altLang="ko-KR" sz="2400" dirty="0">
                <a:latin typeface="Verdana" pitchFamily="34" charset="0"/>
                <a:cs typeface="Times New Roman" pitchFamily="18" charset="0"/>
              </a:rPr>
              <a:t>important </a:t>
            </a:r>
            <a:r>
              <a:rPr lang="en-US" altLang="ko-KR" sz="2400" dirty="0" smtClean="0">
                <a:latin typeface="Verdana" pitchFamily="34" charset="0"/>
                <a:cs typeface="Times New Roman" pitchFamily="18" charset="0"/>
              </a:rPr>
              <a:t>task: </a:t>
            </a:r>
            <a:r>
              <a:rPr lang="en-US" altLang="ko-KR" sz="2400" dirty="0">
                <a:latin typeface="Verdana" pitchFamily="34" charset="0"/>
                <a:cs typeface="Times New Roman" pitchFamily="18" charset="0"/>
              </a:rPr>
              <a:t>to ensure that the pendulum does not swing back too far </a:t>
            </a:r>
            <a:endParaRPr lang="en-US" altLang="ko-KR" sz="2400" dirty="0">
              <a:latin typeface="Verdana" pitchFamily="34" charset="0"/>
              <a:ea typeface="굴림" charset="-127"/>
              <a:cs typeface="Times New Roman" pitchFamily="18" charset="0"/>
            </a:endParaRPr>
          </a:p>
          <a:p>
            <a:pPr marL="571402" lvl="1" indent="-342900" defTabSz="829452">
              <a:buSzPct val="100000"/>
              <a:buFont typeface="Wingdings" pitchFamily="2" charset="2"/>
              <a:buChar char="l"/>
              <a:defRPr/>
            </a:pPr>
            <a:r>
              <a:rPr lang="en-US" altLang="ko-KR" sz="2000" dirty="0">
                <a:latin typeface="Verdana" pitchFamily="34" charset="0"/>
                <a:cs typeface="Times New Roman" pitchFamily="18" charset="0"/>
              </a:rPr>
              <a:t>Some critics raise questions about the sustainability of the current regulatory reform</a:t>
            </a:r>
          </a:p>
          <a:p>
            <a:pPr marL="571402" lvl="1" indent="-342900" defTabSz="829452">
              <a:buSzPct val="100000"/>
              <a:buFont typeface="Wingdings" pitchFamily="2" charset="2"/>
              <a:buChar char="l"/>
              <a:defRPr/>
            </a:pPr>
            <a:r>
              <a:rPr lang="en-US" altLang="ko-KR" sz="2000" dirty="0">
                <a:latin typeface="Verdana" pitchFamily="34" charset="0"/>
                <a:ea typeface="굴림" charset="-127"/>
                <a:cs typeface="Times New Roman" pitchFamily="18" charset="0"/>
              </a:rPr>
              <a:t>Their arguments: </a:t>
            </a:r>
            <a:r>
              <a:rPr lang="en-US" altLang="ko-KR" sz="2000" dirty="0">
                <a:latin typeface="Verdana" pitchFamily="34" charset="0"/>
                <a:cs typeface="Times New Roman" pitchFamily="18" charset="0"/>
              </a:rPr>
              <a:t>many of the reform measures rely too heavily on financial sector taxation in the forms of capital regulation and capital surcharges on SIFIs</a:t>
            </a:r>
          </a:p>
          <a:p>
            <a:pPr marL="571402" lvl="1" indent="-342900" defTabSz="829452">
              <a:buSzPct val="100000"/>
              <a:buFont typeface="Wingdings" pitchFamily="2" charset="2"/>
              <a:buChar char="l"/>
              <a:defRPr/>
            </a:pPr>
            <a:r>
              <a:rPr lang="en-US" altLang="ko-KR" sz="2000" dirty="0">
                <a:latin typeface="Verdana" pitchFamily="34" charset="0"/>
                <a:cs typeface="Times New Roman" pitchFamily="18" charset="0"/>
              </a:rPr>
              <a:t>Lead to a substantial increase in the cost of capital</a:t>
            </a:r>
            <a:r>
              <a:rPr lang="en-US" altLang="ko-KR" sz="2000" dirty="0">
                <a:latin typeface="Verdana" pitchFamily="34" charset="0"/>
                <a:ea typeface="굴림" charset="-127"/>
                <a:cs typeface="Times New Roman" pitchFamily="18" charset="0"/>
              </a:rPr>
              <a:t> and jeopardize </a:t>
            </a:r>
            <a:r>
              <a:rPr lang="en-US" altLang="ko-KR" sz="2000" dirty="0" smtClean="0">
                <a:latin typeface="Verdana" pitchFamily="34" charset="0"/>
                <a:ea typeface="굴림" charset="-127"/>
                <a:cs typeface="Times New Roman" pitchFamily="18" charset="0"/>
              </a:rPr>
              <a:t>recovery</a:t>
            </a: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13</a:t>
            </a:fld>
            <a:endParaRPr lang="ko-KR" altLang="en-US"/>
          </a:p>
        </p:txBody>
      </p:sp>
    </p:spTree>
    <p:extLst>
      <p:ext uri="{BB962C8B-B14F-4D97-AF65-F5344CB8AC3E}">
        <p14:creationId xmlns:p14="http://schemas.microsoft.com/office/powerpoint/2010/main" xmlns="" val="435799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850106"/>
          </a:xfrm>
          <a:solidFill>
            <a:schemeClr val="accent1">
              <a:lumMod val="75000"/>
            </a:schemeClr>
          </a:solidFill>
        </p:spPr>
        <p:txBody>
          <a:bodyPr>
            <a:normAutofit/>
          </a:bodyPr>
          <a:lstStyle/>
          <a:p>
            <a:r>
              <a:rPr lang="en-US" altLang="ko-KR" sz="2800" b="1" dirty="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New Approach to Financial Regulation </a:t>
            </a:r>
            <a:r>
              <a:rPr lang="en-US" altLang="ko-KR" sz="2800" b="1" dirty="0" smtClean="0">
                <a:solidFill>
                  <a:schemeClr val="bg1"/>
                </a:solidFill>
                <a:effectLst>
                  <a:outerShdw blurRad="38100" dist="38100" dir="2700000" algn="tl">
                    <a:srgbClr val="000000">
                      <a:alpha val="43137"/>
                    </a:srgbClr>
                  </a:outerShdw>
                </a:effectLst>
                <a:latin typeface="Arial Black" pitchFamily="34" charset="0"/>
                <a:ea typeface="맑은 고딕" pitchFamily="50" charset="-127"/>
                <a:cs typeface="Times New Roman" pitchFamily="18" charset="0"/>
              </a:rPr>
              <a:t>(5)</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67544" y="1340768"/>
            <a:ext cx="8229600" cy="5112568"/>
          </a:xfrm>
        </p:spPr>
        <p:txBody>
          <a:bodyPr>
            <a:normAutofit fontScale="92500" lnSpcReduction="10000"/>
          </a:bodyPr>
          <a:lstStyle/>
          <a:p>
            <a:pPr marL="17135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At the same time, there is a strong </a:t>
            </a:r>
            <a:r>
              <a:rPr lang="en-US" altLang="ko-KR" sz="2400" dirty="0" smtClean="0">
                <a:latin typeface="Verdana" pitchFamily="34" charset="0"/>
                <a:cs typeface="Times New Roman" pitchFamily="18" charset="0"/>
              </a:rPr>
              <a:t>case for maintaining the momentum of regulatory reforms </a:t>
            </a:r>
          </a:p>
          <a:p>
            <a:pPr marL="571402" lvl="2" indent="-342900" defTabSz="829452">
              <a:buSzPct val="100000"/>
              <a:buFont typeface="Wingdings" pitchFamily="2" charset="2"/>
              <a:buChar char="l"/>
              <a:defRPr/>
            </a:pPr>
            <a:r>
              <a:rPr lang="en-US" altLang="ko-KR" sz="2000" dirty="0" smtClean="0">
                <a:latin typeface="Verdana" pitchFamily="34" charset="0"/>
                <a:cs typeface="Times New Roman" pitchFamily="18" charset="0"/>
              </a:rPr>
              <a:t>Reversing or derailing could introduce another uncertainty, regulatory uncertainty</a:t>
            </a:r>
            <a:endParaRPr lang="en-US" altLang="ko-KR" sz="2400" dirty="0" smtClean="0">
              <a:latin typeface="Verdana" pitchFamily="34" charset="0"/>
              <a:cs typeface="Times New Roman" pitchFamily="18" charset="0"/>
            </a:endParaRPr>
          </a:p>
          <a:p>
            <a:pPr marL="35550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Important </a:t>
            </a:r>
            <a:r>
              <a:rPr lang="en-US" altLang="ko-KR" sz="2400" dirty="0">
                <a:latin typeface="Verdana" pitchFamily="34" charset="0"/>
                <a:cs typeface="Times New Roman" pitchFamily="18" charset="0"/>
              </a:rPr>
              <a:t>to strike a balance between the risk of over-regulation and that of </a:t>
            </a:r>
            <a:r>
              <a:rPr lang="en-US" altLang="ko-KR" sz="2400" dirty="0" smtClean="0">
                <a:latin typeface="Verdana" pitchFamily="34" charset="0"/>
                <a:cs typeface="Times New Roman" pitchFamily="18" charset="0"/>
              </a:rPr>
              <a:t>under-regulation</a:t>
            </a:r>
            <a:endParaRPr lang="en-US" altLang="ko-KR" sz="2000" dirty="0" smtClean="0">
              <a:latin typeface="Verdana" pitchFamily="34" charset="0"/>
              <a:ea typeface="굴림" charset="-127"/>
              <a:cs typeface="Times New Roman" pitchFamily="18" charset="0"/>
            </a:endParaRPr>
          </a:p>
          <a:p>
            <a:pPr marL="17135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It is more appropriate to reduce burden of financial </a:t>
            </a:r>
          </a:p>
          <a:p>
            <a:pPr marL="171352" lvl="1" indent="-342900" defTabSz="829452">
              <a:buSzPct val="100000"/>
              <a:buNone/>
              <a:defRPr/>
            </a:pPr>
            <a:r>
              <a:rPr lang="en-US" altLang="ko-KR" sz="2400" dirty="0" smtClean="0">
                <a:latin typeface="Verdana" pitchFamily="34" charset="0"/>
                <a:cs typeface="Times New Roman" pitchFamily="18" charset="0"/>
              </a:rPr>
              <a:t>    industry as possible as we can</a:t>
            </a:r>
          </a:p>
          <a:p>
            <a:pPr marL="171352" lvl="1" indent="-342900" defTabSz="829452">
              <a:buSzPct val="100000"/>
              <a:buFont typeface="Wingdings" pitchFamily="2" charset="2"/>
              <a:buChar char="u"/>
              <a:defRPr/>
            </a:pPr>
            <a:r>
              <a:rPr lang="en-US" altLang="ko-KR" sz="2400" dirty="0" smtClean="0">
                <a:latin typeface="Verdana" pitchFamily="34" charset="0"/>
                <a:cs typeface="Times New Roman" pitchFamily="18" charset="0"/>
              </a:rPr>
              <a:t>Some suggestions </a:t>
            </a:r>
            <a:r>
              <a:rPr lang="en-US" altLang="ko-KR" sz="2400" dirty="0">
                <a:latin typeface="Verdana" pitchFamily="34" charset="0"/>
                <a:cs typeface="Times New Roman" pitchFamily="18" charset="0"/>
              </a:rPr>
              <a:t>for a more balanced </a:t>
            </a:r>
            <a:r>
              <a:rPr lang="en-US" altLang="ko-KR" sz="2400" dirty="0" smtClean="0">
                <a:latin typeface="Verdana" pitchFamily="34" charset="0"/>
                <a:cs typeface="Times New Roman" pitchFamily="18" charset="0"/>
              </a:rPr>
              <a:t>approach</a:t>
            </a:r>
            <a:endParaRPr lang="en-US" altLang="ko-KR" sz="2400" dirty="0">
              <a:latin typeface="Verdana" pitchFamily="34" charset="0"/>
              <a:cs typeface="Times New Roman" pitchFamily="18" charset="0"/>
            </a:endParaRPr>
          </a:p>
          <a:p>
            <a:pPr marL="685702" lvl="2" indent="-457200" defTabSz="829452">
              <a:buSzPct val="100000"/>
              <a:buFont typeface="+mj-lt"/>
              <a:buAutoNum type="arabicPeriod"/>
              <a:defRPr/>
            </a:pPr>
            <a:r>
              <a:rPr lang="en-US" altLang="ko-KR" sz="2000" dirty="0">
                <a:latin typeface="Verdana" pitchFamily="34" charset="0"/>
                <a:cs typeface="Times New Roman" pitchFamily="18" charset="0"/>
              </a:rPr>
              <a:t>Greater emphasis should be placed on the reform of public policy to prevent future crises: building more robust macro-prudential policy framework </a:t>
            </a:r>
          </a:p>
          <a:p>
            <a:pPr marL="685702" lvl="2" indent="-457200" defTabSz="829452">
              <a:buSzPct val="100000"/>
              <a:buFont typeface="+mj-lt"/>
              <a:buAutoNum type="arabicPeriod"/>
              <a:defRPr/>
            </a:pPr>
            <a:r>
              <a:rPr lang="en-US" altLang="ko-KR" sz="2000" dirty="0">
                <a:latin typeface="Verdana" pitchFamily="34" charset="0"/>
                <a:cs typeface="Times New Roman" pitchFamily="18" charset="0"/>
              </a:rPr>
              <a:t>To identify and correct institutional distortions which encourage leverage </a:t>
            </a:r>
            <a:r>
              <a:rPr lang="en-US" altLang="ko-KR" sz="2000" dirty="0" smtClean="0">
                <a:latin typeface="Verdana" pitchFamily="34" charset="0"/>
                <a:cs typeface="Times New Roman" pitchFamily="18" charset="0"/>
              </a:rPr>
              <a:t>(e.g., tax</a:t>
            </a:r>
            <a:r>
              <a:rPr lang="en-US" altLang="ko-KR" sz="2000" dirty="0">
                <a:latin typeface="Verdana" pitchFamily="34" charset="0"/>
                <a:cs typeface="Times New Roman" pitchFamily="18" charset="0"/>
              </a:rPr>
              <a:t>))</a:t>
            </a:r>
            <a:r>
              <a:rPr lang="en-US" altLang="ko-KR" sz="2000" dirty="0">
                <a:latin typeface="Verdana" pitchFamily="34" charset="0"/>
              </a:rPr>
              <a:t> </a:t>
            </a:r>
          </a:p>
          <a:p>
            <a:pPr marL="685702" lvl="2" indent="-457200" defTabSz="829452">
              <a:buSzPct val="100000"/>
              <a:buFont typeface="+mj-lt"/>
              <a:buAutoNum type="arabicPeriod"/>
              <a:defRPr/>
            </a:pPr>
            <a:r>
              <a:rPr lang="en-US" altLang="ko-KR" sz="2000" dirty="0">
                <a:latin typeface="Verdana" pitchFamily="34" charset="0"/>
                <a:cs typeface="Times New Roman" pitchFamily="18" charset="0"/>
              </a:rPr>
              <a:t>To address fundamental weaknesses in the corporate governance of </a:t>
            </a:r>
            <a:r>
              <a:rPr lang="en-US" altLang="ko-KR" sz="2000" dirty="0" smtClean="0">
                <a:latin typeface="Verdana" pitchFamily="34" charset="0"/>
                <a:cs typeface="Times New Roman" pitchFamily="18" charset="0"/>
              </a:rPr>
              <a:t>financial firms</a:t>
            </a:r>
            <a:endParaRPr lang="en-US" altLang="ko-KR" sz="2000" dirty="0">
              <a:latin typeface="Verdana" pitchFamily="34" charset="0"/>
              <a:ea typeface="굴림" charset="-127"/>
              <a:cs typeface="Times New Roman" pitchFamily="18" charset="0"/>
            </a:endParaRPr>
          </a:p>
          <a:p>
            <a:pPr marL="685702" lvl="2" indent="-457200" defTabSz="829452">
              <a:buSzPct val="100000"/>
              <a:buFont typeface="+mj-lt"/>
              <a:buAutoNum type="arabicPeriod"/>
              <a:defRPr/>
            </a:pPr>
            <a:endParaRPr lang="en-US" altLang="ko-KR" sz="2000" dirty="0">
              <a:latin typeface="Verdana" pitchFamily="34" charset="0"/>
              <a:ea typeface="굴림" charset="-127"/>
              <a:cs typeface="Times New Roman" pitchFamily="18" charset="0"/>
            </a:endParaRP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14</a:t>
            </a:fld>
            <a:endParaRPr lang="ko-KR" altLang="en-US"/>
          </a:p>
        </p:txBody>
      </p:sp>
    </p:spTree>
    <p:extLst>
      <p:ext uri="{BB962C8B-B14F-4D97-AF65-F5344CB8AC3E}">
        <p14:creationId xmlns:p14="http://schemas.microsoft.com/office/powerpoint/2010/main" xmlns="" val="1579345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bwMode="auto">
          <a:xfrm>
            <a:off x="251520" y="1052736"/>
            <a:ext cx="8193386" cy="4454709"/>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lIns="45720" tIns="36576" bIns="36576" anchor="ctr"/>
          <a:lstStyle/>
          <a:p>
            <a:pPr algn="ctr" eaLnBrk="0" latinLnBrk="0" hangingPunct="0">
              <a:spcBef>
                <a:spcPct val="20000"/>
              </a:spcBef>
              <a:buClr>
                <a:schemeClr val="bg2"/>
              </a:buClr>
              <a:buSzPct val="92000"/>
              <a:buFont typeface="Wingdings" pitchFamily="2" charset="2"/>
              <a:buNone/>
              <a:defRPr/>
            </a:pPr>
            <a:r>
              <a:rPr lang="en-US" altLang="ko-KR" sz="6000" b="1" dirty="0" smtClean="0">
                <a:solidFill>
                  <a:schemeClr val="tx1"/>
                </a:solidFill>
              </a:rPr>
              <a:t>Thank You</a:t>
            </a:r>
            <a:endParaRPr kumimoji="0" lang="ko-KR" altLang="en-US" sz="60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323528" y="116632"/>
            <a:ext cx="8496944" cy="720080"/>
          </a:xfrm>
          <a:solidFill>
            <a:schemeClr val="accent1">
              <a:lumMod val="75000"/>
            </a:schemeClr>
          </a:solidFill>
        </p:spPr>
        <p:txBody>
          <a:bodyPr>
            <a:noAutofit/>
          </a:bodyPr>
          <a:lstStyle/>
          <a:p>
            <a:r>
              <a:rPr lang="en-US" altLang="ko-KR" sz="2800" dirty="0" smtClean="0">
                <a:solidFill>
                  <a:schemeClr val="bg1"/>
                </a:solidFill>
                <a:latin typeface="Arial Black" pitchFamily="34" charset="0"/>
              </a:rPr>
              <a:t>Introduction </a:t>
            </a:r>
            <a:endParaRPr lang="ko-KR" altLang="en-US" sz="2800" dirty="0" smtClean="0">
              <a:solidFill>
                <a:schemeClr val="bg1"/>
              </a:solidFill>
              <a:latin typeface="Arial Black" pitchFamily="34" charset="0"/>
            </a:endParaRPr>
          </a:p>
        </p:txBody>
      </p:sp>
      <p:sp>
        <p:nvSpPr>
          <p:cNvPr id="3075" name="내용 개체 틀 2"/>
          <p:cNvSpPr>
            <a:spLocks noGrp="1"/>
          </p:cNvSpPr>
          <p:nvPr>
            <p:ph idx="1"/>
          </p:nvPr>
        </p:nvSpPr>
        <p:spPr>
          <a:xfrm>
            <a:off x="323528" y="980728"/>
            <a:ext cx="8496944" cy="5616624"/>
          </a:xfrm>
        </p:spPr>
        <p:txBody>
          <a:bodyPr>
            <a:normAutofit/>
          </a:bodyPr>
          <a:lstStyle/>
          <a:p>
            <a:pPr>
              <a:buFont typeface="Wingdings" pitchFamily="2" charset="2"/>
              <a:buChar char="u"/>
            </a:pPr>
            <a:r>
              <a:rPr lang="en-US" altLang="ko-KR" sz="2400" dirty="0" smtClean="0"/>
              <a:t>We</a:t>
            </a:r>
            <a:r>
              <a:rPr lang="ko-KR" altLang="en-US" sz="2400" dirty="0" smtClean="0"/>
              <a:t> </a:t>
            </a:r>
            <a:r>
              <a:rPr lang="en-US" altLang="ko-KR" sz="2400" dirty="0" smtClean="0"/>
              <a:t>are living in extraordinary times</a:t>
            </a:r>
          </a:p>
          <a:p>
            <a:pPr>
              <a:buFont typeface="Wingdings" pitchFamily="2" charset="2"/>
              <a:buChar char="u"/>
            </a:pPr>
            <a:r>
              <a:rPr lang="en-US" altLang="ko-KR" sz="2400" dirty="0" smtClean="0">
                <a:ea typeface="HY강M" pitchFamily="18" charset="-127"/>
              </a:rPr>
              <a:t>After the crisis, everything appears to be changed completely</a:t>
            </a:r>
          </a:p>
          <a:p>
            <a:pPr lvl="1">
              <a:buFont typeface="Wingdings" pitchFamily="2" charset="2"/>
              <a:buChar char="l"/>
            </a:pPr>
            <a:r>
              <a:rPr lang="en-US" altLang="ko-KR" sz="2000" dirty="0" smtClean="0">
                <a:ea typeface="HY강M" pitchFamily="18" charset="-127"/>
              </a:rPr>
              <a:t>From </a:t>
            </a:r>
            <a:r>
              <a:rPr lang="en-US" altLang="ko-KR" sz="2000" dirty="0" smtClean="0">
                <a:solidFill>
                  <a:srgbClr val="FF0000"/>
                </a:solidFill>
                <a:ea typeface="HY강M" pitchFamily="18" charset="-127"/>
              </a:rPr>
              <a:t>“the Great Moderation” </a:t>
            </a:r>
            <a:r>
              <a:rPr lang="en-US" altLang="ko-KR" sz="2000" dirty="0" smtClean="0">
                <a:ea typeface="HY강M" pitchFamily="18" charset="-127"/>
              </a:rPr>
              <a:t>to </a:t>
            </a:r>
            <a:r>
              <a:rPr lang="en-US" altLang="ko-KR" sz="2000" dirty="0" smtClean="0">
                <a:solidFill>
                  <a:srgbClr val="FF0000"/>
                </a:solidFill>
                <a:ea typeface="HY강M" pitchFamily="18" charset="-127"/>
              </a:rPr>
              <a:t>“the Great Crash”</a:t>
            </a:r>
          </a:p>
          <a:p>
            <a:pPr lvl="1">
              <a:buFont typeface="Wingdings" pitchFamily="2" charset="2"/>
              <a:buChar char="l"/>
            </a:pPr>
            <a:r>
              <a:rPr lang="en-US" altLang="ko-KR" sz="2000" dirty="0" smtClean="0">
                <a:ea typeface="HY강M" pitchFamily="18" charset="-127"/>
              </a:rPr>
              <a:t>From </a:t>
            </a:r>
            <a:r>
              <a:rPr lang="en-US" altLang="ko-KR" sz="2000" dirty="0" smtClean="0">
                <a:solidFill>
                  <a:srgbClr val="FF0000"/>
                </a:solidFill>
                <a:ea typeface="HY강M" pitchFamily="18" charset="-127"/>
              </a:rPr>
              <a:t>“Globalization” </a:t>
            </a:r>
            <a:r>
              <a:rPr lang="en-US" altLang="ko-KR" sz="2000" dirty="0" smtClean="0">
                <a:ea typeface="HY강M" pitchFamily="18" charset="-127"/>
              </a:rPr>
              <a:t>to </a:t>
            </a:r>
            <a:r>
              <a:rPr lang="en-US" altLang="ko-KR" sz="2000" dirty="0" smtClean="0">
                <a:solidFill>
                  <a:srgbClr val="FF0000"/>
                </a:solidFill>
                <a:ea typeface="HY강M" pitchFamily="18" charset="-127"/>
              </a:rPr>
              <a:t>“De-globalization”</a:t>
            </a:r>
          </a:p>
          <a:p>
            <a:pPr lvl="1">
              <a:buFont typeface="Wingdings" pitchFamily="2" charset="2"/>
              <a:buChar char="l"/>
            </a:pPr>
            <a:r>
              <a:rPr lang="en-US" altLang="ko-KR" sz="2000" dirty="0" smtClean="0">
                <a:ea typeface="HY강M" pitchFamily="18" charset="-127"/>
              </a:rPr>
              <a:t>From </a:t>
            </a:r>
            <a:r>
              <a:rPr lang="en-US" altLang="ko-KR" sz="2000" dirty="0" smtClean="0">
                <a:solidFill>
                  <a:srgbClr val="FF0000"/>
                </a:solidFill>
                <a:ea typeface="HY강M" pitchFamily="18" charset="-127"/>
              </a:rPr>
              <a:t>“Leveraging” </a:t>
            </a:r>
            <a:r>
              <a:rPr lang="en-US" altLang="ko-KR" sz="2000" dirty="0" smtClean="0">
                <a:ea typeface="HY강M" pitchFamily="18" charset="-127"/>
              </a:rPr>
              <a:t>to </a:t>
            </a:r>
            <a:r>
              <a:rPr lang="en-US" altLang="ko-KR" sz="2000" dirty="0" smtClean="0">
                <a:solidFill>
                  <a:srgbClr val="FF0000"/>
                </a:solidFill>
                <a:ea typeface="HY강M" pitchFamily="18" charset="-127"/>
              </a:rPr>
              <a:t>“De-leveraging”</a:t>
            </a:r>
            <a:endParaRPr lang="en-US" altLang="ko-KR" sz="2000" dirty="0" smtClean="0">
              <a:ea typeface="HY강M" pitchFamily="18" charset="-127"/>
            </a:endParaRPr>
          </a:p>
          <a:p>
            <a:pPr lvl="1">
              <a:buFont typeface="Wingdings" pitchFamily="2" charset="2"/>
              <a:buChar char="l"/>
            </a:pPr>
            <a:r>
              <a:rPr lang="en-US" altLang="ko-KR" sz="2000" dirty="0" smtClean="0">
                <a:ea typeface="HY강M" pitchFamily="18" charset="-127"/>
              </a:rPr>
              <a:t>From </a:t>
            </a:r>
            <a:r>
              <a:rPr lang="en-US" altLang="ko-KR" sz="2000" dirty="0" smtClean="0">
                <a:solidFill>
                  <a:srgbClr val="FF0000"/>
                </a:solidFill>
                <a:ea typeface="HY강M" pitchFamily="18" charset="-127"/>
              </a:rPr>
              <a:t>“Deregulation” </a:t>
            </a:r>
            <a:r>
              <a:rPr lang="en-US" altLang="ko-KR" sz="2000" dirty="0" smtClean="0">
                <a:ea typeface="HY강M" pitchFamily="18" charset="-127"/>
              </a:rPr>
              <a:t>to </a:t>
            </a:r>
            <a:r>
              <a:rPr lang="en-US" altLang="ko-KR" sz="2000" dirty="0" smtClean="0">
                <a:solidFill>
                  <a:srgbClr val="FF0000"/>
                </a:solidFill>
                <a:ea typeface="HY강M" pitchFamily="18" charset="-127"/>
              </a:rPr>
              <a:t>“Re-regulation”</a:t>
            </a:r>
          </a:p>
          <a:p>
            <a:pPr>
              <a:buFont typeface="Wingdings" pitchFamily="2" charset="2"/>
              <a:buChar char="u"/>
            </a:pPr>
            <a:r>
              <a:rPr lang="en-US" altLang="ko-KR" sz="2400" dirty="0"/>
              <a:t>At the same time, extraordinary times justify extraordinary measures</a:t>
            </a:r>
          </a:p>
          <a:p>
            <a:pPr lvl="1">
              <a:buFont typeface="Wingdings" pitchFamily="2" charset="2"/>
              <a:buChar char="l"/>
            </a:pPr>
            <a:r>
              <a:rPr lang="en-US" altLang="ko-KR" sz="2000" b="1" dirty="0">
                <a:solidFill>
                  <a:srgbClr val="C00000"/>
                </a:solidFill>
              </a:rPr>
              <a:t>Unconventiona</a:t>
            </a:r>
            <a:r>
              <a:rPr lang="en-US" altLang="ko-KR" sz="2000" b="1" dirty="0">
                <a:solidFill>
                  <a:srgbClr val="FF0000"/>
                </a:solidFill>
              </a:rPr>
              <a:t>l</a:t>
            </a:r>
            <a:r>
              <a:rPr lang="en-US" altLang="ko-KR" sz="2000" dirty="0"/>
              <a:t> rather than conventional measures are mobilized more frequently</a:t>
            </a:r>
          </a:p>
          <a:p>
            <a:pPr lvl="1">
              <a:buFont typeface="Wingdings" pitchFamily="2" charset="2"/>
              <a:buChar char="l"/>
            </a:pPr>
            <a:r>
              <a:rPr lang="en-US" altLang="ko-KR" sz="2000" dirty="0"/>
              <a:t>Yet we</a:t>
            </a:r>
            <a:r>
              <a:rPr lang="ko-KR" altLang="en-US" sz="2000" dirty="0"/>
              <a:t> </a:t>
            </a:r>
            <a:r>
              <a:rPr lang="en-US" altLang="ko-KR" sz="2000" dirty="0"/>
              <a:t>are not quite sure how effective these measures are </a:t>
            </a:r>
          </a:p>
        </p:txBody>
      </p:sp>
      <p:sp>
        <p:nvSpPr>
          <p:cNvPr id="6" name="슬라이드 번호 개체 틀 5"/>
          <p:cNvSpPr>
            <a:spLocks noGrp="1"/>
          </p:cNvSpPr>
          <p:nvPr>
            <p:ph type="sldNum" sz="quarter" idx="12"/>
          </p:nvPr>
        </p:nvSpPr>
        <p:spPr/>
        <p:txBody>
          <a:bodyPr/>
          <a:lstStyle/>
          <a:p>
            <a:fld id="{3E705909-8EE5-45F2-BA30-C0380932EA1F}" type="slidenum">
              <a:rPr lang="ko-KR" altLang="en-US" smtClean="0"/>
              <a:pPr/>
              <a:t>2</a:t>
            </a:fld>
            <a:endParaRPr lang="ko-KR" altLang="en-US"/>
          </a:p>
        </p:txBody>
      </p:sp>
    </p:spTree>
    <p:extLst>
      <p:ext uri="{BB962C8B-B14F-4D97-AF65-F5344CB8AC3E}">
        <p14:creationId xmlns:p14="http://schemas.microsoft.com/office/powerpoint/2010/main" xmlns="" val="797156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850106"/>
          </a:xfrm>
          <a:solidFill>
            <a:schemeClr val="accent1">
              <a:lumMod val="75000"/>
            </a:schemeClr>
          </a:solidFill>
        </p:spPr>
        <p:txBody>
          <a:bodyPr>
            <a:normAutofit/>
          </a:bodyPr>
          <a:lstStyle/>
          <a:p>
            <a:r>
              <a:rPr lang="en-US" altLang="ko-KR" sz="2800" b="1" dirty="0" smtClean="0">
                <a:solidFill>
                  <a:schemeClr val="bg1"/>
                </a:solidFill>
                <a:latin typeface="Arial Black" pitchFamily="34" charset="0"/>
              </a:rPr>
              <a:t>Prospect of the Global Economy</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57200" y="1340768"/>
            <a:ext cx="8229600" cy="5040560"/>
          </a:xfrm>
        </p:spPr>
        <p:txBody>
          <a:bodyPr>
            <a:normAutofit/>
          </a:bodyPr>
          <a:lstStyle/>
          <a:p>
            <a:pPr>
              <a:buFont typeface="Wingdings" pitchFamily="2" charset="2"/>
              <a:buChar char="u"/>
            </a:pPr>
            <a:r>
              <a:rPr lang="en-US" altLang="ko-KR" sz="2400" dirty="0" smtClean="0">
                <a:latin typeface="Verdana" pitchFamily="34" charset="0"/>
              </a:rPr>
              <a:t>Even after several years passed, the crisis is still</a:t>
            </a:r>
            <a:r>
              <a:rPr lang="ko-KR" altLang="en-US" sz="2400" dirty="0" smtClean="0">
                <a:latin typeface="Verdana" pitchFamily="34" charset="0"/>
              </a:rPr>
              <a:t> </a:t>
            </a:r>
            <a:r>
              <a:rPr lang="en-US" altLang="ko-KR" sz="2400" dirty="0" smtClean="0">
                <a:latin typeface="Verdana" pitchFamily="34" charset="0"/>
              </a:rPr>
              <a:t>ongoing process</a:t>
            </a:r>
          </a:p>
          <a:p>
            <a:pPr marL="342900" lvl="1" indent="-342900">
              <a:buFont typeface="Wingdings" pitchFamily="2" charset="2"/>
              <a:buChar char="u"/>
            </a:pPr>
            <a:r>
              <a:rPr lang="en-US" altLang="ko-KR" sz="2400" dirty="0">
                <a:latin typeface="Verdana" pitchFamily="34" charset="0"/>
              </a:rPr>
              <a:t>Prospect of the global economy does not appear to be bright for the time being</a:t>
            </a:r>
            <a:endParaRPr lang="en-US" altLang="ko-KR" sz="2400" dirty="0" smtClean="0">
              <a:latin typeface="Verdana" pitchFamily="34" charset="0"/>
            </a:endParaRPr>
          </a:p>
          <a:p>
            <a:pPr lvl="1">
              <a:buFont typeface="Wingdings" pitchFamily="2" charset="2"/>
              <a:buChar char="l"/>
            </a:pPr>
            <a:r>
              <a:rPr lang="en-US" altLang="ko-KR" sz="2000" dirty="0" smtClean="0">
                <a:latin typeface="Verdana" pitchFamily="34" charset="0"/>
              </a:rPr>
              <a:t>Almost every country is affected by aftermath of the crisis simultaneously </a:t>
            </a:r>
          </a:p>
          <a:p>
            <a:pPr lvl="1">
              <a:buFont typeface="Wingdings" pitchFamily="2" charset="2"/>
              <a:buChar char="l"/>
            </a:pPr>
            <a:r>
              <a:rPr lang="en-US" altLang="ko-KR" sz="2000" dirty="0" smtClean="0">
                <a:latin typeface="Verdana" pitchFamily="34" charset="0"/>
              </a:rPr>
              <a:t>Unusual uncertainties governing the global economy are still looming: black swans , grey swans and  so on</a:t>
            </a:r>
            <a:endParaRPr lang="en-US" altLang="ko-KR" sz="2400" dirty="0" smtClean="0">
              <a:latin typeface="Verdana" pitchFamily="34" charset="0"/>
            </a:endParaRPr>
          </a:p>
          <a:p>
            <a:pPr>
              <a:buFont typeface="Wingdings" pitchFamily="2" charset="2"/>
              <a:buChar char="u"/>
            </a:pPr>
            <a:r>
              <a:rPr lang="en-US" altLang="ko-KR" sz="2400" dirty="0" smtClean="0">
                <a:latin typeface="Verdana" pitchFamily="34" charset="0"/>
              </a:rPr>
              <a:t>However, the worst case scenario is gradually phased out</a:t>
            </a:r>
          </a:p>
          <a:p>
            <a:pPr lvl="1">
              <a:buFont typeface="Wingdings" pitchFamily="2" charset="2"/>
              <a:buChar char="l"/>
            </a:pPr>
            <a:r>
              <a:rPr lang="en-US" altLang="ko-KR" sz="2000" dirty="0" smtClean="0">
                <a:latin typeface="Verdana" pitchFamily="34" charset="0"/>
              </a:rPr>
              <a:t>Some uncertainties have been eliminated as time goes by</a:t>
            </a:r>
            <a:r>
              <a:rPr lang="ko-KR" altLang="en-US" sz="2000" dirty="0" smtClean="0">
                <a:latin typeface="Verdana" pitchFamily="34" charset="0"/>
              </a:rPr>
              <a:t> </a:t>
            </a:r>
            <a:endParaRPr lang="en-US" altLang="ko-KR" sz="2000" dirty="0" smtClean="0">
              <a:latin typeface="Verdana" pitchFamily="34" charset="0"/>
            </a:endParaRP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3</a:t>
            </a:fld>
            <a:endParaRPr lang="ko-KR" altLang="en-US"/>
          </a:p>
        </p:txBody>
      </p:sp>
    </p:spTree>
    <p:extLst>
      <p:ext uri="{BB962C8B-B14F-4D97-AF65-F5344CB8AC3E}">
        <p14:creationId xmlns:p14="http://schemas.microsoft.com/office/powerpoint/2010/main" xmlns="" val="151729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850106"/>
          </a:xfrm>
          <a:solidFill>
            <a:schemeClr val="accent1">
              <a:lumMod val="75000"/>
            </a:schemeClr>
          </a:solidFill>
        </p:spPr>
        <p:txBody>
          <a:bodyPr>
            <a:normAutofit/>
          </a:bodyPr>
          <a:lstStyle/>
          <a:p>
            <a:r>
              <a:rPr lang="en-US" altLang="ko-KR" sz="2800" b="1" dirty="0" smtClean="0">
                <a:solidFill>
                  <a:schemeClr val="bg1"/>
                </a:solidFill>
                <a:latin typeface="Arial Black" pitchFamily="34" charset="0"/>
              </a:rPr>
              <a:t>Fiscal Austerity</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57200" y="1412776"/>
            <a:ext cx="8229600" cy="5112568"/>
          </a:xfrm>
        </p:spPr>
        <p:txBody>
          <a:bodyPr>
            <a:normAutofit lnSpcReduction="10000"/>
          </a:bodyPr>
          <a:lstStyle/>
          <a:p>
            <a:pPr>
              <a:buFont typeface="Wingdings" pitchFamily="2" charset="2"/>
              <a:buChar char="u"/>
            </a:pPr>
            <a:r>
              <a:rPr lang="en-US" altLang="ko-KR" sz="2400" dirty="0" smtClean="0">
                <a:latin typeface="Verdana" pitchFamily="34" charset="0"/>
              </a:rPr>
              <a:t>A measurement of debt sustainability: the amount of debt relative to income level</a:t>
            </a:r>
          </a:p>
          <a:p>
            <a:pPr>
              <a:buFont typeface="Wingdings" pitchFamily="2" charset="2"/>
              <a:buChar char="u"/>
            </a:pPr>
            <a:r>
              <a:rPr lang="en-US" altLang="ko-KR" sz="2400" dirty="0" smtClean="0">
                <a:latin typeface="Verdana" pitchFamily="34" charset="0"/>
              </a:rPr>
              <a:t>So far, it is fair to say that the numerator has been overemphasized relative to the denominator of the measure</a:t>
            </a:r>
          </a:p>
          <a:p>
            <a:pPr marL="342900" lvl="1" indent="-342900">
              <a:buFont typeface="Wingdings" pitchFamily="2" charset="2"/>
              <a:buChar char="u"/>
            </a:pPr>
            <a:r>
              <a:rPr lang="en-US" altLang="ko-KR" sz="2400" dirty="0" smtClean="0">
                <a:latin typeface="Verdana" pitchFamily="34" charset="0"/>
              </a:rPr>
              <a:t>An episode at the G20 CB Deputies dinner: </a:t>
            </a:r>
            <a:r>
              <a:rPr lang="en-US" altLang="ko-KR" sz="2400" dirty="0">
                <a:latin typeface="Verdana" pitchFamily="34" charset="0"/>
              </a:rPr>
              <a:t>Fiscal austerity in </a:t>
            </a:r>
            <a:r>
              <a:rPr lang="en-US" altLang="ko-KR" sz="2400" dirty="0" smtClean="0">
                <a:latin typeface="Verdana" pitchFamily="34" charset="0"/>
              </a:rPr>
              <a:t>Greece</a:t>
            </a:r>
          </a:p>
          <a:p>
            <a:pPr lvl="1">
              <a:buFont typeface="Wingdings" pitchFamily="2" charset="2"/>
              <a:buChar char="l"/>
            </a:pPr>
            <a:r>
              <a:rPr lang="en-US" altLang="ko-KR" sz="2000" dirty="0" smtClean="0">
                <a:latin typeface="Verdana" pitchFamily="34" charset="0"/>
              </a:rPr>
              <a:t>Without adjusting FX rate, adjustment of nominal incomes &amp; wages is an extremely painful process and not politically sustainable </a:t>
            </a:r>
          </a:p>
          <a:p>
            <a:pPr lvl="1">
              <a:buFont typeface="Wingdings" pitchFamily="2" charset="2"/>
              <a:buChar char="l"/>
            </a:pPr>
            <a:r>
              <a:rPr lang="en-US" altLang="ko-KR" sz="2000" dirty="0" smtClean="0">
                <a:latin typeface="Verdana" pitchFamily="34" charset="0"/>
              </a:rPr>
              <a:t>But no policy option is available to mitigate tightening effect of fiscal austerity</a:t>
            </a:r>
            <a:endParaRPr lang="en-US" altLang="ko-KR" sz="2000" dirty="0">
              <a:latin typeface="Verdana" pitchFamily="34" charset="0"/>
            </a:endParaRPr>
          </a:p>
          <a:p>
            <a:pPr>
              <a:buFont typeface="Wingdings" pitchFamily="2" charset="2"/>
              <a:buChar char="u"/>
            </a:pPr>
            <a:r>
              <a:rPr lang="en-US" altLang="ko-KR" sz="2400" dirty="0" smtClean="0">
                <a:latin typeface="Verdana" pitchFamily="34" charset="0"/>
              </a:rPr>
              <a:t>Need to strike to balance between the denominator and the numerator of the debt sustainability measure</a:t>
            </a:r>
          </a:p>
          <a:p>
            <a:pPr>
              <a:buFont typeface="Wingdings" pitchFamily="2" charset="2"/>
              <a:buChar char="u"/>
            </a:pPr>
            <a:endParaRPr lang="ko-KR" altLang="en-US" sz="2400" dirty="0">
              <a:latin typeface="Verdana" pitchFamily="34" charset="0"/>
            </a:endParaRP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4</a:t>
            </a:fld>
            <a:endParaRPr lang="ko-KR" altLang="en-US"/>
          </a:p>
        </p:txBody>
      </p:sp>
    </p:spTree>
    <p:extLst>
      <p:ext uri="{BB962C8B-B14F-4D97-AF65-F5344CB8AC3E}">
        <p14:creationId xmlns:p14="http://schemas.microsoft.com/office/powerpoint/2010/main" xmlns="" val="3343635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5536" y="332656"/>
            <a:ext cx="8229600" cy="850106"/>
          </a:xfrm>
          <a:solidFill>
            <a:schemeClr val="accent1">
              <a:lumMod val="75000"/>
            </a:schemeClr>
          </a:solidFill>
        </p:spPr>
        <p:txBody>
          <a:bodyPr>
            <a:normAutofit/>
          </a:bodyPr>
          <a:lstStyle/>
          <a:p>
            <a:r>
              <a:rPr lang="en-US" altLang="ko-KR" sz="2800" b="1" dirty="0" smtClean="0">
                <a:solidFill>
                  <a:schemeClr val="bg1"/>
                </a:solidFill>
                <a:latin typeface="Arial Black" pitchFamily="34" charset="0"/>
              </a:rPr>
              <a:t>Exit Strategies for CBs</a:t>
            </a:r>
            <a:endParaRPr lang="ko-KR" altLang="en-US" sz="2800" b="1" dirty="0">
              <a:solidFill>
                <a:schemeClr val="bg1"/>
              </a:solidFill>
              <a:latin typeface="Arial Black" pitchFamily="34" charset="0"/>
            </a:endParaRPr>
          </a:p>
        </p:txBody>
      </p:sp>
      <p:sp>
        <p:nvSpPr>
          <p:cNvPr id="3" name="내용 개체 틀 2"/>
          <p:cNvSpPr>
            <a:spLocks noGrp="1"/>
          </p:cNvSpPr>
          <p:nvPr>
            <p:ph idx="1"/>
          </p:nvPr>
        </p:nvSpPr>
        <p:spPr>
          <a:xfrm>
            <a:off x="457200" y="1412776"/>
            <a:ext cx="8229600" cy="4896544"/>
          </a:xfrm>
        </p:spPr>
        <p:txBody>
          <a:bodyPr>
            <a:normAutofit/>
          </a:bodyPr>
          <a:lstStyle/>
          <a:p>
            <a:pPr>
              <a:buFont typeface="Wingdings" pitchFamily="2" charset="2"/>
              <a:buChar char="u"/>
            </a:pPr>
            <a:r>
              <a:rPr lang="en-US" altLang="ko-KR" sz="2400" dirty="0" smtClean="0">
                <a:latin typeface="Verdana" pitchFamily="34" charset="0"/>
              </a:rPr>
              <a:t>It is too premature to discuss exit strategies for CBs</a:t>
            </a:r>
          </a:p>
          <a:p>
            <a:pPr marL="342900" lvl="1" indent="-342900">
              <a:buFont typeface="Wingdings" pitchFamily="2" charset="2"/>
              <a:buChar char="u"/>
            </a:pPr>
            <a:r>
              <a:rPr lang="en-US" altLang="ko-KR" sz="2400" dirty="0" smtClean="0">
                <a:latin typeface="Verdana" pitchFamily="34" charset="0"/>
              </a:rPr>
              <a:t>When Korea was preparing for the presidency of the G20 in the second half of 2009, there were many talks about exit strategies</a:t>
            </a:r>
          </a:p>
          <a:p>
            <a:pPr lvl="1">
              <a:buFont typeface="Wingdings" pitchFamily="2" charset="2"/>
              <a:buChar char="l"/>
            </a:pPr>
            <a:r>
              <a:rPr lang="en-US" altLang="ko-KR" sz="2000" dirty="0" smtClean="0">
                <a:latin typeface="Verdana" pitchFamily="34" charset="0"/>
              </a:rPr>
              <a:t>At that time, many people thought that the crisis and global recession was over</a:t>
            </a:r>
          </a:p>
          <a:p>
            <a:pPr lvl="1">
              <a:buFont typeface="Wingdings" pitchFamily="2" charset="2"/>
              <a:buChar char="l"/>
            </a:pPr>
            <a:r>
              <a:rPr lang="en-US" altLang="ko-KR" sz="2000" dirty="0" smtClean="0">
                <a:latin typeface="Verdana" pitchFamily="34" charset="0"/>
              </a:rPr>
              <a:t>In the end, it turned out to be a </a:t>
            </a:r>
            <a:r>
              <a:rPr lang="en-US" altLang="ko-KR" sz="2000" b="1" i="1" dirty="0" smtClean="0">
                <a:solidFill>
                  <a:srgbClr val="FF0000"/>
                </a:solidFill>
                <a:latin typeface="Verdana" pitchFamily="34" charset="0"/>
              </a:rPr>
              <a:t>false dawn</a:t>
            </a:r>
          </a:p>
          <a:p>
            <a:pPr>
              <a:buFont typeface="Wingdings" pitchFamily="2" charset="2"/>
              <a:buChar char="u"/>
            </a:pPr>
            <a:r>
              <a:rPr lang="en-US" altLang="ko-KR" sz="2400" dirty="0" smtClean="0">
                <a:latin typeface="Verdana" pitchFamily="34" charset="0"/>
              </a:rPr>
              <a:t>Going forward, exit strategies will not be implemented in the near future and will be implemented in a very gradual manner</a:t>
            </a:r>
          </a:p>
          <a:p>
            <a:pPr>
              <a:buFont typeface="Wingdings" pitchFamily="2" charset="2"/>
              <a:buChar char="u"/>
            </a:pPr>
            <a:endParaRPr lang="ko-KR" altLang="en-US" sz="2400" dirty="0">
              <a:latin typeface="Verdana" pitchFamily="34" charset="0"/>
            </a:endParaRPr>
          </a:p>
        </p:txBody>
      </p:sp>
      <p:sp>
        <p:nvSpPr>
          <p:cNvPr id="4" name="슬라이드 번호 개체 틀 3"/>
          <p:cNvSpPr>
            <a:spLocks noGrp="1"/>
          </p:cNvSpPr>
          <p:nvPr>
            <p:ph type="sldNum" sz="quarter" idx="12"/>
          </p:nvPr>
        </p:nvSpPr>
        <p:spPr/>
        <p:txBody>
          <a:bodyPr/>
          <a:lstStyle/>
          <a:p>
            <a:fld id="{446D53FD-9EE8-4506-9CF9-71B7C9D15B1C}" type="slidenum">
              <a:rPr lang="ko-KR" altLang="en-US" smtClean="0"/>
              <a:pPr/>
              <a:t>5</a:t>
            </a:fld>
            <a:endParaRPr lang="ko-KR" altLang="en-US"/>
          </a:p>
        </p:txBody>
      </p:sp>
    </p:spTree>
    <p:extLst>
      <p:ext uri="{BB962C8B-B14F-4D97-AF65-F5344CB8AC3E}">
        <p14:creationId xmlns:p14="http://schemas.microsoft.com/office/powerpoint/2010/main" xmlns="" val="812628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323528" y="116632"/>
            <a:ext cx="8496944" cy="720080"/>
          </a:xfrm>
          <a:solidFill>
            <a:schemeClr val="accent1">
              <a:lumMod val="75000"/>
            </a:schemeClr>
          </a:solidFill>
        </p:spPr>
        <p:txBody>
          <a:bodyPr>
            <a:noAutofit/>
          </a:bodyPr>
          <a:lstStyle/>
          <a:p>
            <a:r>
              <a:rPr lang="en-US" altLang="ko-KR" sz="2800" dirty="0" smtClean="0">
                <a:solidFill>
                  <a:schemeClr val="bg1"/>
                </a:solidFill>
                <a:latin typeface="Arial Black" pitchFamily="34" charset="0"/>
              </a:rPr>
              <a:t>Cross-Border Capital Movements (1)</a:t>
            </a:r>
            <a:endParaRPr lang="ko-KR" altLang="en-US" sz="2800" dirty="0" smtClean="0">
              <a:solidFill>
                <a:schemeClr val="bg1"/>
              </a:solidFill>
              <a:latin typeface="Arial Black" pitchFamily="34" charset="0"/>
            </a:endParaRPr>
          </a:p>
        </p:txBody>
      </p:sp>
      <p:sp>
        <p:nvSpPr>
          <p:cNvPr id="3075" name="내용 개체 틀 2"/>
          <p:cNvSpPr>
            <a:spLocks noGrp="1"/>
          </p:cNvSpPr>
          <p:nvPr>
            <p:ph idx="1"/>
          </p:nvPr>
        </p:nvSpPr>
        <p:spPr>
          <a:xfrm>
            <a:off x="323528" y="980728"/>
            <a:ext cx="8496944" cy="5616624"/>
          </a:xfrm>
        </p:spPr>
        <p:txBody>
          <a:bodyPr>
            <a:normAutofit fontScale="92500"/>
          </a:bodyPr>
          <a:lstStyle/>
          <a:p>
            <a:pPr>
              <a:buFont typeface="Wingdings" pitchFamily="2" charset="2"/>
              <a:buChar char="u"/>
            </a:pPr>
            <a:r>
              <a:rPr lang="en-US" altLang="ko-KR" sz="2400" dirty="0"/>
              <a:t>C</a:t>
            </a:r>
            <a:r>
              <a:rPr lang="en-US" altLang="ko-KR" sz="2400" dirty="0" smtClean="0"/>
              <a:t>apital </a:t>
            </a:r>
            <a:r>
              <a:rPr lang="en-US" altLang="ko-KR" sz="2400" dirty="0"/>
              <a:t>movements have become more volatile after the </a:t>
            </a:r>
            <a:r>
              <a:rPr lang="en-US" altLang="ko-KR" sz="2400" dirty="0" smtClean="0"/>
              <a:t>crisis</a:t>
            </a:r>
            <a:endParaRPr lang="en-US" altLang="ko-KR" sz="2400" dirty="0"/>
          </a:p>
          <a:p>
            <a:pPr lvl="1">
              <a:buFont typeface="Wingdings" pitchFamily="2" charset="2"/>
              <a:buChar char="l"/>
            </a:pPr>
            <a:r>
              <a:rPr lang="en-US" altLang="ko-KR" sz="2000" dirty="0"/>
              <a:t>Traditional theory: </a:t>
            </a:r>
            <a:r>
              <a:rPr lang="en-US" altLang="ko-KR" sz="2000" b="1" dirty="0">
                <a:solidFill>
                  <a:srgbClr val="0070C0"/>
                </a:solidFill>
              </a:rPr>
              <a:t>p</a:t>
            </a:r>
            <a:r>
              <a:rPr lang="en-US" altLang="ko-KR" sz="2000" b="1" dirty="0" smtClean="0">
                <a:solidFill>
                  <a:srgbClr val="0070C0"/>
                </a:solidFill>
              </a:rPr>
              <a:t>ull </a:t>
            </a:r>
            <a:r>
              <a:rPr lang="en-US" altLang="ko-KR" sz="2000" b="1" dirty="0">
                <a:solidFill>
                  <a:srgbClr val="0070C0"/>
                </a:solidFill>
              </a:rPr>
              <a:t>factor</a:t>
            </a:r>
            <a:r>
              <a:rPr lang="en-US" altLang="ko-KR" sz="2000" dirty="0"/>
              <a:t>, which generally refers to improvements in the domestic economy’s </a:t>
            </a:r>
            <a:r>
              <a:rPr lang="en-US" altLang="ko-KR" sz="2000" dirty="0" smtClean="0"/>
              <a:t>prospects of </a:t>
            </a:r>
            <a:r>
              <a:rPr lang="en-US" altLang="ko-KR" sz="2000" dirty="0"/>
              <a:t>host countries, </a:t>
            </a:r>
            <a:r>
              <a:rPr lang="en-US" altLang="ko-KR" sz="2000" b="1" dirty="0">
                <a:solidFill>
                  <a:srgbClr val="0070C0"/>
                </a:solidFill>
              </a:rPr>
              <a:t>plays a major role in determining capital inflows</a:t>
            </a:r>
          </a:p>
          <a:p>
            <a:pPr lvl="1">
              <a:buFont typeface="Wingdings" pitchFamily="2" charset="2"/>
              <a:buChar char="l"/>
            </a:pPr>
            <a:r>
              <a:rPr lang="en-US" altLang="ko-KR" sz="2000" dirty="0" smtClean="0"/>
              <a:t>After </a:t>
            </a:r>
            <a:r>
              <a:rPr lang="en-US" altLang="ko-KR" sz="2000" dirty="0"/>
              <a:t>the recent financial crisis, </a:t>
            </a:r>
            <a:r>
              <a:rPr lang="en-US" altLang="ko-KR" sz="2000" b="1" dirty="0">
                <a:solidFill>
                  <a:srgbClr val="FF0000"/>
                </a:solidFill>
              </a:rPr>
              <a:t>push </a:t>
            </a:r>
            <a:r>
              <a:rPr lang="en-US" altLang="ko-KR" sz="2000" b="1" dirty="0" smtClean="0">
                <a:solidFill>
                  <a:srgbClr val="FF0000"/>
                </a:solidFill>
              </a:rPr>
              <a:t>factors, </a:t>
            </a:r>
            <a:r>
              <a:rPr lang="en-US" altLang="ko-KR" sz="2000" dirty="0" smtClean="0"/>
              <a:t>which are related to home countries, </a:t>
            </a:r>
            <a:r>
              <a:rPr lang="en-US" altLang="ko-KR" sz="2000" b="1" dirty="0" smtClean="0">
                <a:solidFill>
                  <a:srgbClr val="FF0000"/>
                </a:solidFill>
              </a:rPr>
              <a:t>are </a:t>
            </a:r>
            <a:r>
              <a:rPr lang="en-US" altLang="ko-KR" sz="2000" b="1" dirty="0">
                <a:solidFill>
                  <a:srgbClr val="FF0000"/>
                </a:solidFill>
              </a:rPr>
              <a:t>arguably regarded as key driving forces</a:t>
            </a:r>
            <a:r>
              <a:rPr lang="en-US" altLang="ko-KR" sz="2000" dirty="0"/>
              <a:t> in movements of </a:t>
            </a:r>
            <a:r>
              <a:rPr lang="en-US" altLang="ko-KR" sz="2000" dirty="0" smtClean="0"/>
              <a:t>capital flow</a:t>
            </a:r>
          </a:p>
          <a:p>
            <a:pPr>
              <a:buFont typeface="Wingdings" pitchFamily="2" charset="2"/>
              <a:buChar char="u"/>
            </a:pPr>
            <a:r>
              <a:rPr lang="en-US" altLang="ko-KR" sz="2400" dirty="0" smtClean="0"/>
              <a:t>The crisis situation in advanced economies has spilled over to EME in the form of capital flows</a:t>
            </a:r>
          </a:p>
          <a:p>
            <a:pPr lvl="1">
              <a:buFont typeface="Wingdings" pitchFamily="2" charset="2"/>
              <a:buChar char="l"/>
            </a:pPr>
            <a:r>
              <a:rPr lang="en-US" altLang="ko-KR" sz="2000" dirty="0" smtClean="0"/>
              <a:t>In the phase of intensifying crisis situation in advanced economies, EMEs experience massive capital outflows, by deleveraging of financial institutions of advanced economies</a:t>
            </a:r>
          </a:p>
          <a:p>
            <a:pPr lvl="1">
              <a:buFont typeface="Wingdings" pitchFamily="2" charset="2"/>
              <a:buChar char="l"/>
            </a:pPr>
            <a:r>
              <a:rPr lang="en-US" altLang="ko-KR" sz="2000" dirty="0" smtClean="0"/>
              <a:t>Local asset prices and currency decline sharply by massive sell-offs of local assets and currency</a:t>
            </a:r>
          </a:p>
          <a:p>
            <a:pPr lvl="1">
              <a:buFont typeface="Wingdings" pitchFamily="2" charset="2"/>
              <a:buChar char="l"/>
            </a:pPr>
            <a:r>
              <a:rPr lang="en-US" altLang="ko-KR" sz="2000" dirty="0" smtClean="0"/>
              <a:t>By contrast, the phase of stabilizing crisis situation lead to massive surges in capital inflow to EMEs</a:t>
            </a:r>
          </a:p>
          <a:p>
            <a:pPr lvl="1">
              <a:buFont typeface="Wingdings" pitchFamily="2" charset="2"/>
              <a:buChar char="l"/>
            </a:pPr>
            <a:r>
              <a:rPr lang="en-US" altLang="ko-KR" sz="2000" dirty="0" smtClean="0"/>
              <a:t>Local asset prices and currency appreciate sharply </a:t>
            </a:r>
          </a:p>
        </p:txBody>
      </p:sp>
      <p:sp>
        <p:nvSpPr>
          <p:cNvPr id="6" name="슬라이드 번호 개체 틀 5"/>
          <p:cNvSpPr>
            <a:spLocks noGrp="1"/>
          </p:cNvSpPr>
          <p:nvPr>
            <p:ph type="sldNum" sz="quarter" idx="12"/>
          </p:nvPr>
        </p:nvSpPr>
        <p:spPr/>
        <p:txBody>
          <a:bodyPr/>
          <a:lstStyle/>
          <a:p>
            <a:fld id="{3E705909-8EE5-45F2-BA30-C0380932EA1F}" type="slidenum">
              <a:rPr lang="ko-KR" altLang="en-US" smtClean="0"/>
              <a:pPr/>
              <a:t>6</a:t>
            </a:fld>
            <a:endParaRPr lang="ko-KR" altLang="en-US" dirty="0"/>
          </a:p>
        </p:txBody>
      </p:sp>
    </p:spTree>
    <p:extLst>
      <p:ext uri="{BB962C8B-B14F-4D97-AF65-F5344CB8AC3E}">
        <p14:creationId xmlns:p14="http://schemas.microsoft.com/office/powerpoint/2010/main" xmlns="" val="542818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280" name="AutoShape 39"/>
          <p:cNvCxnSpPr>
            <a:cxnSpLocks noChangeShapeType="1"/>
          </p:cNvCxnSpPr>
          <p:nvPr/>
        </p:nvCxnSpPr>
        <p:spPr bwMode="gray">
          <a:xfrm>
            <a:off x="4433888" y="1821329"/>
            <a:ext cx="1440000" cy="720000"/>
          </a:xfrm>
          <a:prstGeom prst="straightConnector1">
            <a:avLst/>
          </a:prstGeom>
          <a:solidFill>
            <a:schemeClr val="bg1"/>
          </a:solidFill>
        </p:spPr>
        <p:style>
          <a:lnRef idx="0">
            <a:schemeClr val="accent1"/>
          </a:lnRef>
          <a:fillRef idx="1003">
            <a:schemeClr val="lt1"/>
          </a:fillRef>
          <a:effectRef idx="3">
            <a:schemeClr val="accent1"/>
          </a:effectRef>
          <a:fontRef idx="minor">
            <a:schemeClr val="lt1"/>
          </a:fontRef>
        </p:style>
      </p:cxnSp>
      <p:cxnSp>
        <p:nvCxnSpPr>
          <p:cNvPr id="33" name="AutoShape 29"/>
          <p:cNvCxnSpPr>
            <a:cxnSpLocks noChangeShapeType="1"/>
          </p:cNvCxnSpPr>
          <p:nvPr/>
        </p:nvCxnSpPr>
        <p:spPr bwMode="gray">
          <a:xfrm>
            <a:off x="323836" y="1751070"/>
            <a:ext cx="1440000" cy="720000"/>
          </a:xfrm>
          <a:prstGeom prst="straightConnector1">
            <a:avLst/>
          </a:prstGeom>
          <a:solidFill>
            <a:schemeClr val="bg1"/>
          </a:solidFill>
        </p:spPr>
        <p:style>
          <a:lnRef idx="0">
            <a:schemeClr val="accent1"/>
          </a:lnRef>
          <a:fillRef idx="1003">
            <a:schemeClr val="lt1"/>
          </a:fillRef>
          <a:effectRef idx="3">
            <a:schemeClr val="accent1"/>
          </a:effectRef>
          <a:fontRef idx="minor">
            <a:schemeClr val="lt1"/>
          </a:fontRef>
        </p:style>
      </p:cxnSp>
      <p:sp>
        <p:nvSpPr>
          <p:cNvPr id="8" name="Rectangle 7"/>
          <p:cNvSpPr>
            <a:spLocks noChangeArrowheads="1"/>
          </p:cNvSpPr>
          <p:nvPr/>
        </p:nvSpPr>
        <p:spPr bwMode="auto">
          <a:xfrm>
            <a:off x="3919689" y="1052736"/>
            <a:ext cx="1512000" cy="648000"/>
          </a:xfrm>
          <a:prstGeom prst="rect">
            <a:avLst/>
          </a:prstGeom>
          <a:solidFill>
            <a:schemeClr val="accent2">
              <a:lumMod val="40000"/>
              <a:lumOff val="60000"/>
            </a:schemeClr>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Phase of Intensifying Crisis</a:t>
            </a:r>
            <a:endParaRPr kumimoji="1" lang="en-US" altLang="ko-KR" sz="1100" b="1" dirty="0">
              <a:solidFill>
                <a:schemeClr val="tx1"/>
              </a:solidFill>
              <a:latin typeface="맑은 고딕" pitchFamily="50" charset="-127"/>
              <a:ea typeface="맑은 고딕" pitchFamily="50" charset="-127"/>
            </a:endParaRPr>
          </a:p>
        </p:txBody>
      </p:sp>
      <p:sp>
        <p:nvSpPr>
          <p:cNvPr id="10" name="Rectangle 7"/>
          <p:cNvSpPr>
            <a:spLocks noChangeArrowheads="1"/>
          </p:cNvSpPr>
          <p:nvPr/>
        </p:nvSpPr>
        <p:spPr bwMode="auto">
          <a:xfrm>
            <a:off x="3919689" y="1988840"/>
            <a:ext cx="1512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Acceleration of  De-leveraging</a:t>
            </a:r>
            <a:endParaRPr kumimoji="1" lang="en-US" altLang="ko-KR" sz="1100" b="1" dirty="0">
              <a:solidFill>
                <a:schemeClr val="tx1"/>
              </a:solidFill>
              <a:latin typeface="맑은 고딕" pitchFamily="50" charset="-127"/>
              <a:ea typeface="맑은 고딕" pitchFamily="50" charset="-127"/>
            </a:endParaRPr>
          </a:p>
          <a:p>
            <a:pPr algn="ctr" fontAlgn="base">
              <a:spcBef>
                <a:spcPct val="0"/>
              </a:spcBef>
              <a:spcAft>
                <a:spcPct val="0"/>
              </a:spcAft>
            </a:pPr>
            <a:endParaRPr kumimoji="1" lang="en-US" altLang="ko-KR" sz="1100" b="1" dirty="0">
              <a:solidFill>
                <a:schemeClr val="tx1"/>
              </a:solidFill>
              <a:latin typeface="맑은 고딕" pitchFamily="50" charset="-127"/>
              <a:ea typeface="맑은 고딕" pitchFamily="50" charset="-127"/>
            </a:endParaRPr>
          </a:p>
        </p:txBody>
      </p:sp>
      <p:sp>
        <p:nvSpPr>
          <p:cNvPr id="11" name="Rectangle 7"/>
          <p:cNvSpPr>
            <a:spLocks noChangeArrowheads="1"/>
          </p:cNvSpPr>
          <p:nvPr/>
        </p:nvSpPr>
        <p:spPr bwMode="auto">
          <a:xfrm>
            <a:off x="340028" y="1988840"/>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Pessimistic Outlook of Growth in AE</a:t>
            </a:r>
            <a:endParaRPr kumimoji="1" lang="en-US" altLang="ko-KR" sz="1100" b="1" dirty="0">
              <a:solidFill>
                <a:schemeClr val="tx1"/>
              </a:solidFill>
              <a:latin typeface="맑은 고딕" pitchFamily="50" charset="-127"/>
              <a:ea typeface="맑은 고딕" pitchFamily="50" charset="-127"/>
            </a:endParaRPr>
          </a:p>
        </p:txBody>
      </p:sp>
      <p:sp>
        <p:nvSpPr>
          <p:cNvPr id="12" name="Rectangle 7"/>
          <p:cNvSpPr>
            <a:spLocks noChangeArrowheads="1"/>
          </p:cNvSpPr>
          <p:nvPr/>
        </p:nvSpPr>
        <p:spPr bwMode="auto">
          <a:xfrm>
            <a:off x="340028" y="2924944"/>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Decrease of Export</a:t>
            </a:r>
            <a:endParaRPr kumimoji="1" lang="en-US" altLang="ko-KR" sz="1100" b="1" dirty="0">
              <a:solidFill>
                <a:schemeClr val="tx1"/>
              </a:solidFill>
              <a:latin typeface="맑은 고딕" pitchFamily="50" charset="-127"/>
              <a:ea typeface="맑은 고딕" pitchFamily="50" charset="-127"/>
            </a:endParaRPr>
          </a:p>
        </p:txBody>
      </p:sp>
      <p:sp>
        <p:nvSpPr>
          <p:cNvPr id="13" name="Rectangle 7"/>
          <p:cNvSpPr>
            <a:spLocks noChangeArrowheads="1"/>
          </p:cNvSpPr>
          <p:nvPr/>
        </p:nvSpPr>
        <p:spPr bwMode="auto">
          <a:xfrm>
            <a:off x="340028" y="3861048"/>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Decrease of Growth</a:t>
            </a:r>
            <a:endParaRPr kumimoji="1" lang="en-US" altLang="ko-KR" sz="1100" b="1" dirty="0">
              <a:solidFill>
                <a:schemeClr val="tx1"/>
              </a:solidFill>
              <a:latin typeface="맑은 고딕" pitchFamily="50" charset="-127"/>
              <a:ea typeface="맑은 고딕" pitchFamily="50" charset="-127"/>
            </a:endParaRPr>
          </a:p>
        </p:txBody>
      </p:sp>
      <p:sp>
        <p:nvSpPr>
          <p:cNvPr id="23" name="Rectangle 7"/>
          <p:cNvSpPr>
            <a:spLocks noChangeArrowheads="1"/>
          </p:cNvSpPr>
          <p:nvPr/>
        </p:nvSpPr>
        <p:spPr bwMode="auto">
          <a:xfrm>
            <a:off x="5724288" y="2924944"/>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FX Shortage of Domestic Banks</a:t>
            </a:r>
          </a:p>
        </p:txBody>
      </p:sp>
      <p:sp>
        <p:nvSpPr>
          <p:cNvPr id="24" name="Rectangle 7"/>
          <p:cNvSpPr>
            <a:spLocks noChangeArrowheads="1"/>
          </p:cNvSpPr>
          <p:nvPr/>
        </p:nvSpPr>
        <p:spPr bwMode="auto">
          <a:xfrm>
            <a:off x="3919689" y="2924944"/>
            <a:ext cx="1512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Massive Sell-offs by Foreign Investors</a:t>
            </a:r>
          </a:p>
        </p:txBody>
      </p:sp>
      <p:sp>
        <p:nvSpPr>
          <p:cNvPr id="25" name="Rectangle 7"/>
          <p:cNvSpPr>
            <a:spLocks noChangeArrowheads="1"/>
          </p:cNvSpPr>
          <p:nvPr/>
        </p:nvSpPr>
        <p:spPr bwMode="auto">
          <a:xfrm>
            <a:off x="2131227" y="2924944"/>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Increasing Losses of Foreign Investors</a:t>
            </a:r>
            <a:endParaRPr kumimoji="1" lang="en-US" altLang="ko-KR" sz="1100" b="1" dirty="0">
              <a:solidFill>
                <a:schemeClr val="tx1"/>
              </a:solidFill>
              <a:latin typeface="맑은 고딕" pitchFamily="50" charset="-127"/>
              <a:ea typeface="맑은 고딕" pitchFamily="50" charset="-127"/>
            </a:endParaRPr>
          </a:p>
        </p:txBody>
      </p:sp>
      <p:sp>
        <p:nvSpPr>
          <p:cNvPr id="34" name="Rectangle 7"/>
          <p:cNvSpPr>
            <a:spLocks noChangeArrowheads="1"/>
          </p:cNvSpPr>
          <p:nvPr/>
        </p:nvSpPr>
        <p:spPr bwMode="auto">
          <a:xfrm>
            <a:off x="7504824" y="2924944"/>
            <a:ext cx="1440000" cy="648000"/>
          </a:xfrm>
          <a:prstGeom prst="rect">
            <a:avLst/>
          </a:prstGeom>
          <a:solidFill>
            <a:schemeClr val="accent6">
              <a:lumMod val="40000"/>
              <a:lumOff val="60000"/>
            </a:schemeClr>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endParaRPr kumimoji="1" lang="en-US" altLang="ko-KR" sz="1100" b="1" dirty="0">
              <a:solidFill>
                <a:schemeClr val="tx1"/>
              </a:solidFill>
              <a:latin typeface="맑은 고딕" pitchFamily="50" charset="-127"/>
              <a:ea typeface="맑은 고딕" pitchFamily="50" charset="-127"/>
            </a:endParaRPr>
          </a:p>
          <a:p>
            <a:pPr algn="ctr" fontAlgn="base">
              <a:spcBef>
                <a:spcPct val="0"/>
              </a:spcBef>
              <a:spcAft>
                <a:spcPct val="0"/>
              </a:spcAft>
            </a:pPr>
            <a:r>
              <a:rPr kumimoji="1" lang="en-US" altLang="ko-KR" sz="1100" b="1" dirty="0">
                <a:solidFill>
                  <a:schemeClr val="tx1"/>
                </a:solidFill>
                <a:latin typeface="맑은 고딕" pitchFamily="50" charset="-127"/>
                <a:ea typeface="맑은 고딕" pitchFamily="50" charset="-127"/>
              </a:rPr>
              <a:t>Dollar Crunch</a:t>
            </a:r>
          </a:p>
        </p:txBody>
      </p:sp>
      <p:sp>
        <p:nvSpPr>
          <p:cNvPr id="38" name="Rectangle 7"/>
          <p:cNvSpPr>
            <a:spLocks noChangeArrowheads="1"/>
          </p:cNvSpPr>
          <p:nvPr/>
        </p:nvSpPr>
        <p:spPr bwMode="auto">
          <a:xfrm>
            <a:off x="2131227" y="3861048"/>
            <a:ext cx="1440000" cy="648000"/>
          </a:xfrm>
          <a:prstGeom prst="rect">
            <a:avLst/>
          </a:prstGeom>
          <a:solidFill>
            <a:schemeClr val="accent6">
              <a:lumMod val="40000"/>
              <a:lumOff val="60000"/>
            </a:schemeClr>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Sharp Drop of Asset Prices</a:t>
            </a:r>
            <a:endParaRPr kumimoji="1" lang="en-US" altLang="ko-KR" sz="1100" b="1" dirty="0">
              <a:solidFill>
                <a:schemeClr val="tx1"/>
              </a:solidFill>
              <a:latin typeface="맑은 고딕" pitchFamily="50" charset="-127"/>
              <a:ea typeface="맑은 고딕" pitchFamily="50" charset="-127"/>
            </a:endParaRPr>
          </a:p>
        </p:txBody>
      </p:sp>
      <p:sp>
        <p:nvSpPr>
          <p:cNvPr id="40" name="Rectangle 7"/>
          <p:cNvSpPr>
            <a:spLocks noChangeArrowheads="1"/>
          </p:cNvSpPr>
          <p:nvPr/>
        </p:nvSpPr>
        <p:spPr bwMode="auto">
          <a:xfrm>
            <a:off x="3880876" y="3861048"/>
            <a:ext cx="1512000" cy="648000"/>
          </a:xfrm>
          <a:prstGeom prst="rect">
            <a:avLst/>
          </a:prstGeom>
          <a:solidFill>
            <a:schemeClr val="accent6">
              <a:lumMod val="40000"/>
              <a:lumOff val="60000"/>
            </a:schemeClr>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Instability in FX &amp; Financial Markets </a:t>
            </a:r>
            <a:endParaRPr kumimoji="1" lang="en-US" altLang="ko-KR" sz="1100" b="1" dirty="0">
              <a:solidFill>
                <a:schemeClr val="tx1"/>
              </a:solidFill>
              <a:latin typeface="맑은 고딕" pitchFamily="50" charset="-127"/>
              <a:ea typeface="맑은 고딕" pitchFamily="50" charset="-127"/>
            </a:endParaRPr>
          </a:p>
        </p:txBody>
      </p:sp>
      <p:sp>
        <p:nvSpPr>
          <p:cNvPr id="49" name="Rectangle 7"/>
          <p:cNvSpPr>
            <a:spLocks noChangeArrowheads="1"/>
          </p:cNvSpPr>
          <p:nvPr/>
        </p:nvSpPr>
        <p:spPr bwMode="auto">
          <a:xfrm>
            <a:off x="5724288" y="3861048"/>
            <a:ext cx="1440000" cy="648000"/>
          </a:xfrm>
          <a:prstGeom prst="rect">
            <a:avLst/>
          </a:prstGeom>
          <a:solidFill>
            <a:schemeClr val="accent6">
              <a:lumMod val="40000"/>
              <a:lumOff val="60000"/>
            </a:schemeClr>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Currency Depreciation </a:t>
            </a:r>
            <a:endParaRPr kumimoji="1" lang="en-US" altLang="ko-KR" sz="1100" b="1" dirty="0">
              <a:solidFill>
                <a:schemeClr val="tx1"/>
              </a:solidFill>
              <a:latin typeface="맑은 고딕" pitchFamily="50" charset="-127"/>
              <a:ea typeface="맑은 고딕" pitchFamily="50" charset="-127"/>
            </a:endParaRPr>
          </a:p>
        </p:txBody>
      </p:sp>
      <p:sp>
        <p:nvSpPr>
          <p:cNvPr id="56" name="Rectangle 7"/>
          <p:cNvSpPr>
            <a:spLocks noChangeArrowheads="1"/>
          </p:cNvSpPr>
          <p:nvPr/>
        </p:nvSpPr>
        <p:spPr bwMode="auto">
          <a:xfrm>
            <a:off x="3880876" y="4797152"/>
            <a:ext cx="1512000" cy="648000"/>
          </a:xfrm>
          <a:prstGeom prst="rect">
            <a:avLst/>
          </a:prstGeom>
          <a:solidFill>
            <a:schemeClr val="accent6">
              <a:lumMod val="40000"/>
              <a:lumOff val="60000"/>
            </a:schemeClr>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Rapid Rise of  Asset Prices and Currency Appreciation</a:t>
            </a:r>
            <a:endParaRPr kumimoji="1" lang="en-US" altLang="ko-KR" sz="1100" b="1" dirty="0">
              <a:solidFill>
                <a:schemeClr val="tx1"/>
              </a:solidFill>
              <a:latin typeface="맑은 고딕" pitchFamily="50" charset="-127"/>
              <a:ea typeface="맑은 고딕" pitchFamily="50" charset="-127"/>
            </a:endParaRPr>
          </a:p>
        </p:txBody>
      </p:sp>
      <p:sp>
        <p:nvSpPr>
          <p:cNvPr id="59" name="Rectangle 7"/>
          <p:cNvSpPr>
            <a:spLocks noChangeArrowheads="1"/>
          </p:cNvSpPr>
          <p:nvPr/>
        </p:nvSpPr>
        <p:spPr bwMode="auto">
          <a:xfrm>
            <a:off x="2131227" y="4797152"/>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Surges in Capital Inflows</a:t>
            </a:r>
            <a:endParaRPr kumimoji="1" lang="en-US" altLang="ko-KR" sz="1100" b="1" dirty="0">
              <a:solidFill>
                <a:schemeClr val="tx1"/>
              </a:solidFill>
              <a:latin typeface="맑은 고딕" pitchFamily="50" charset="-127"/>
              <a:ea typeface="맑은 고딕" pitchFamily="50" charset="-127"/>
            </a:endParaRPr>
          </a:p>
        </p:txBody>
      </p:sp>
      <p:sp>
        <p:nvSpPr>
          <p:cNvPr id="60" name="Rectangle 7"/>
          <p:cNvSpPr>
            <a:spLocks noChangeArrowheads="1"/>
          </p:cNvSpPr>
          <p:nvPr/>
        </p:nvSpPr>
        <p:spPr bwMode="auto">
          <a:xfrm>
            <a:off x="340028" y="4797152"/>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Highlighting of Abundant Global Liquidity</a:t>
            </a:r>
            <a:endParaRPr kumimoji="1" lang="en-US" altLang="ko-KR" sz="1100" b="1" dirty="0">
              <a:solidFill>
                <a:schemeClr val="tx1"/>
              </a:solidFill>
              <a:latin typeface="맑은 고딕" pitchFamily="50" charset="-127"/>
              <a:ea typeface="맑은 고딕" pitchFamily="50" charset="-127"/>
            </a:endParaRPr>
          </a:p>
        </p:txBody>
      </p:sp>
      <p:sp>
        <p:nvSpPr>
          <p:cNvPr id="61" name="Rectangle 7"/>
          <p:cNvSpPr>
            <a:spLocks noChangeArrowheads="1"/>
          </p:cNvSpPr>
          <p:nvPr/>
        </p:nvSpPr>
        <p:spPr bwMode="auto">
          <a:xfrm>
            <a:off x="3919689" y="5733256"/>
            <a:ext cx="1512000" cy="648000"/>
          </a:xfrm>
          <a:prstGeom prst="rect">
            <a:avLst/>
          </a:prstGeom>
          <a:solidFill>
            <a:schemeClr val="accent3"/>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Phase of Stabilizing Crisis</a:t>
            </a:r>
            <a:endParaRPr kumimoji="1" lang="en-US" altLang="ko-KR" sz="1100" b="1" dirty="0">
              <a:solidFill>
                <a:schemeClr val="tx1"/>
              </a:solidFill>
              <a:latin typeface="맑은 고딕" pitchFamily="50" charset="-127"/>
              <a:ea typeface="맑은 고딕" pitchFamily="50" charset="-127"/>
            </a:endParaRPr>
          </a:p>
        </p:txBody>
      </p:sp>
      <p:sp>
        <p:nvSpPr>
          <p:cNvPr id="62" name="Rectangle 7"/>
          <p:cNvSpPr>
            <a:spLocks noChangeArrowheads="1"/>
          </p:cNvSpPr>
          <p:nvPr/>
        </p:nvSpPr>
        <p:spPr bwMode="auto">
          <a:xfrm>
            <a:off x="7504824" y="4797152"/>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Optimistic Outlook of Growth in AE</a:t>
            </a:r>
            <a:endParaRPr kumimoji="1" lang="en-US" altLang="ko-KR" sz="1100" b="1" dirty="0">
              <a:solidFill>
                <a:schemeClr val="tx1"/>
              </a:solidFill>
              <a:latin typeface="맑은 고딕" pitchFamily="50" charset="-127"/>
              <a:ea typeface="맑은 고딕" pitchFamily="50" charset="-127"/>
            </a:endParaRPr>
          </a:p>
        </p:txBody>
      </p:sp>
      <p:sp>
        <p:nvSpPr>
          <p:cNvPr id="63" name="Rectangle 7"/>
          <p:cNvSpPr>
            <a:spLocks noChangeArrowheads="1"/>
          </p:cNvSpPr>
          <p:nvPr/>
        </p:nvSpPr>
        <p:spPr bwMode="auto">
          <a:xfrm>
            <a:off x="5724288" y="4797152"/>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Optimistic Outlook of Local Economy</a:t>
            </a:r>
            <a:endParaRPr kumimoji="1" lang="en-US" altLang="ko-KR" sz="1100" b="1" dirty="0">
              <a:solidFill>
                <a:schemeClr val="tx1"/>
              </a:solidFill>
              <a:latin typeface="맑은 고딕" pitchFamily="50" charset="-127"/>
              <a:ea typeface="맑은 고딕" pitchFamily="50" charset="-127"/>
            </a:endParaRPr>
          </a:p>
        </p:txBody>
      </p:sp>
      <p:sp>
        <p:nvSpPr>
          <p:cNvPr id="80" name="Rectangle 7"/>
          <p:cNvSpPr>
            <a:spLocks noChangeArrowheads="1"/>
          </p:cNvSpPr>
          <p:nvPr/>
        </p:nvSpPr>
        <p:spPr bwMode="auto">
          <a:xfrm>
            <a:off x="7504824" y="1988840"/>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err="1">
                <a:solidFill>
                  <a:schemeClr val="tx1"/>
                </a:solidFill>
                <a:latin typeface="맑은 고딕" pitchFamily="50" charset="-127"/>
                <a:ea typeface="맑은 고딕" pitchFamily="50" charset="-127"/>
              </a:rPr>
              <a:t>Triffin</a:t>
            </a:r>
            <a:endParaRPr kumimoji="1" lang="en-US" altLang="ko-KR" sz="1100" b="1" dirty="0">
              <a:solidFill>
                <a:schemeClr val="tx1"/>
              </a:solidFill>
              <a:latin typeface="맑은 고딕" pitchFamily="50" charset="-127"/>
              <a:ea typeface="맑은 고딕" pitchFamily="50" charset="-127"/>
            </a:endParaRPr>
          </a:p>
          <a:p>
            <a:pPr algn="ctr" fontAlgn="base">
              <a:spcBef>
                <a:spcPct val="0"/>
              </a:spcBef>
              <a:spcAft>
                <a:spcPct val="0"/>
              </a:spcAft>
            </a:pPr>
            <a:r>
              <a:rPr kumimoji="1" lang="en-US" altLang="ko-KR" sz="1100" b="1" dirty="0">
                <a:solidFill>
                  <a:schemeClr val="tx1"/>
                </a:solidFill>
                <a:latin typeface="맑은 고딕" pitchFamily="50" charset="-127"/>
                <a:ea typeface="맑은 고딕" pitchFamily="50" charset="-127"/>
              </a:rPr>
              <a:t>Dilemma</a:t>
            </a:r>
          </a:p>
        </p:txBody>
      </p:sp>
      <p:sp>
        <p:nvSpPr>
          <p:cNvPr id="50" name="제목 1"/>
          <p:cNvSpPr txBox="1">
            <a:spLocks/>
          </p:cNvSpPr>
          <p:nvPr/>
        </p:nvSpPr>
        <p:spPr>
          <a:xfrm>
            <a:off x="228478" y="326586"/>
            <a:ext cx="8687045" cy="648068"/>
          </a:xfrm>
          <a:prstGeom prst="rect">
            <a:avLst/>
          </a:prstGeom>
          <a:solidFill>
            <a:schemeClr val="tx2"/>
          </a:solidFill>
        </p:spPr>
        <p:txBody>
          <a:bodyPr anchor="ctr">
            <a:noAutofit/>
          </a:bodyPr>
          <a:lstStyle>
            <a:lvl1pPr algn="ctr" defTabSz="1007943" rtl="0" eaLnBrk="1" latinLnBrk="1" hangingPunct="1">
              <a:spcBef>
                <a:spcPct val="0"/>
              </a:spcBef>
              <a:buNone/>
              <a:defRPr sz="4900" kern="1200">
                <a:solidFill>
                  <a:schemeClr val="tx1"/>
                </a:solidFill>
                <a:latin typeface="+mj-lt"/>
                <a:ea typeface="+mj-ea"/>
                <a:cs typeface="+mj-cs"/>
              </a:defRPr>
            </a:lvl1pPr>
          </a:lstStyle>
          <a:p>
            <a:r>
              <a:rPr lang="en-US" altLang="ko-KR" sz="2800" b="1" dirty="0" smtClean="0">
                <a:solidFill>
                  <a:schemeClr val="bg1"/>
                </a:solidFill>
              </a:rPr>
              <a:t>Spill-over Process of Crisis to EME</a:t>
            </a:r>
            <a:endParaRPr lang="en-US" altLang="ko-KR" sz="2800" b="1" dirty="0">
              <a:solidFill>
                <a:schemeClr val="bg1"/>
              </a:solidFill>
            </a:endParaRPr>
          </a:p>
        </p:txBody>
      </p:sp>
      <p:cxnSp>
        <p:nvCxnSpPr>
          <p:cNvPr id="53" name="AutoShape 17"/>
          <p:cNvCxnSpPr>
            <a:cxnSpLocks noChangeShapeType="1"/>
            <a:stCxn id="8" idx="2"/>
            <a:endCxn id="10" idx="0"/>
          </p:cNvCxnSpPr>
          <p:nvPr/>
        </p:nvCxnSpPr>
        <p:spPr bwMode="auto">
          <a:xfrm>
            <a:off x="4675689" y="1700736"/>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4" name="AutoShape 20"/>
          <p:cNvCxnSpPr>
            <a:cxnSpLocks noChangeShapeType="1"/>
            <a:stCxn id="10" idx="2"/>
            <a:endCxn id="23" idx="0"/>
          </p:cNvCxnSpPr>
          <p:nvPr/>
        </p:nvCxnSpPr>
        <p:spPr bwMode="auto">
          <a:xfrm rot="16200000" flipH="1">
            <a:off x="5415936" y="1896592"/>
            <a:ext cx="288104" cy="1768599"/>
          </a:xfrm>
          <a:prstGeom prst="bentConnector3">
            <a:avLst>
              <a:gd name="adj1" fmla="val 36349"/>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7" name="AutoShape 20"/>
          <p:cNvCxnSpPr>
            <a:cxnSpLocks noChangeShapeType="1"/>
            <a:stCxn id="8" idx="1"/>
            <a:endCxn id="11" idx="0"/>
          </p:cNvCxnSpPr>
          <p:nvPr/>
        </p:nvCxnSpPr>
        <p:spPr bwMode="auto">
          <a:xfrm rot="10800000" flipV="1">
            <a:off x="1060029" y="1376736"/>
            <a:ext cx="2859661" cy="612104"/>
          </a:xfrm>
          <a:prstGeom prst="bentConnector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4" name="AutoShape 17"/>
          <p:cNvCxnSpPr>
            <a:cxnSpLocks noChangeShapeType="1"/>
            <a:stCxn id="11" idx="2"/>
            <a:endCxn id="12" idx="0"/>
          </p:cNvCxnSpPr>
          <p:nvPr/>
        </p:nvCxnSpPr>
        <p:spPr bwMode="auto">
          <a:xfrm>
            <a:off x="1060028" y="2636840"/>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6" name="AutoShape 17"/>
          <p:cNvCxnSpPr>
            <a:cxnSpLocks noChangeShapeType="1"/>
            <a:stCxn id="12" idx="2"/>
            <a:endCxn id="13" idx="0"/>
          </p:cNvCxnSpPr>
          <p:nvPr/>
        </p:nvCxnSpPr>
        <p:spPr bwMode="auto">
          <a:xfrm>
            <a:off x="1060028" y="3572944"/>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8" name="AutoShape 17"/>
          <p:cNvCxnSpPr>
            <a:cxnSpLocks noChangeShapeType="1"/>
            <a:stCxn id="13" idx="3"/>
            <a:endCxn id="38" idx="1"/>
          </p:cNvCxnSpPr>
          <p:nvPr/>
        </p:nvCxnSpPr>
        <p:spPr bwMode="auto">
          <a:xfrm>
            <a:off x="1780028" y="4185048"/>
            <a:ext cx="351199"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0" name="AutoShape 17"/>
          <p:cNvCxnSpPr>
            <a:cxnSpLocks noChangeShapeType="1"/>
            <a:stCxn id="80" idx="2"/>
            <a:endCxn id="34" idx="0"/>
          </p:cNvCxnSpPr>
          <p:nvPr/>
        </p:nvCxnSpPr>
        <p:spPr bwMode="auto">
          <a:xfrm>
            <a:off x="8224824" y="2636840"/>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1" name="AutoShape 17"/>
          <p:cNvCxnSpPr>
            <a:cxnSpLocks noChangeShapeType="1"/>
            <a:stCxn id="34" idx="1"/>
            <a:endCxn id="23" idx="3"/>
          </p:cNvCxnSpPr>
          <p:nvPr/>
        </p:nvCxnSpPr>
        <p:spPr bwMode="auto">
          <a:xfrm flipH="1">
            <a:off x="7164288" y="3248944"/>
            <a:ext cx="340536"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4" name="AutoShape 17"/>
          <p:cNvCxnSpPr>
            <a:cxnSpLocks noChangeShapeType="1"/>
            <a:stCxn id="38" idx="3"/>
            <a:endCxn id="40" idx="1"/>
          </p:cNvCxnSpPr>
          <p:nvPr/>
        </p:nvCxnSpPr>
        <p:spPr bwMode="auto">
          <a:xfrm>
            <a:off x="3571227" y="4185048"/>
            <a:ext cx="309649"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8" name="AutoShape 17"/>
          <p:cNvCxnSpPr>
            <a:cxnSpLocks noChangeShapeType="1"/>
            <a:stCxn id="49" idx="1"/>
            <a:endCxn id="40" idx="3"/>
          </p:cNvCxnSpPr>
          <p:nvPr/>
        </p:nvCxnSpPr>
        <p:spPr bwMode="auto">
          <a:xfrm flipH="1">
            <a:off x="5392876" y="4185048"/>
            <a:ext cx="33141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1" name="AutoShape 17"/>
          <p:cNvCxnSpPr>
            <a:cxnSpLocks noChangeShapeType="1"/>
            <a:stCxn id="56" idx="0"/>
            <a:endCxn id="40" idx="2"/>
          </p:cNvCxnSpPr>
          <p:nvPr/>
        </p:nvCxnSpPr>
        <p:spPr bwMode="auto">
          <a:xfrm flipV="1">
            <a:off x="4636876" y="4509048"/>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3" name="AutoShape 17"/>
          <p:cNvCxnSpPr>
            <a:cxnSpLocks noChangeShapeType="1"/>
            <a:stCxn id="60" idx="3"/>
            <a:endCxn id="59" idx="1"/>
          </p:cNvCxnSpPr>
          <p:nvPr/>
        </p:nvCxnSpPr>
        <p:spPr bwMode="auto">
          <a:xfrm>
            <a:off x="1780028" y="5121152"/>
            <a:ext cx="351199"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6" name="AutoShape 17"/>
          <p:cNvCxnSpPr>
            <a:cxnSpLocks noChangeShapeType="1"/>
            <a:stCxn id="59" idx="3"/>
            <a:endCxn id="56" idx="1"/>
          </p:cNvCxnSpPr>
          <p:nvPr/>
        </p:nvCxnSpPr>
        <p:spPr bwMode="auto">
          <a:xfrm>
            <a:off x="3571227" y="5121152"/>
            <a:ext cx="309649"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9" name="AutoShape 17"/>
          <p:cNvCxnSpPr>
            <a:cxnSpLocks noChangeShapeType="1"/>
            <a:stCxn id="63" idx="1"/>
            <a:endCxn id="56" idx="3"/>
          </p:cNvCxnSpPr>
          <p:nvPr/>
        </p:nvCxnSpPr>
        <p:spPr bwMode="auto">
          <a:xfrm flipH="1">
            <a:off x="5392876" y="5121152"/>
            <a:ext cx="33141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2" name="AutoShape 17"/>
          <p:cNvCxnSpPr>
            <a:cxnSpLocks noChangeShapeType="1"/>
            <a:stCxn id="62" idx="1"/>
            <a:endCxn id="63" idx="3"/>
          </p:cNvCxnSpPr>
          <p:nvPr/>
        </p:nvCxnSpPr>
        <p:spPr bwMode="auto">
          <a:xfrm flipH="1">
            <a:off x="7164288" y="5121152"/>
            <a:ext cx="340536"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6" name="AutoShape 20"/>
          <p:cNvCxnSpPr>
            <a:cxnSpLocks noChangeShapeType="1"/>
            <a:stCxn id="10" idx="2"/>
            <a:endCxn id="25" idx="0"/>
          </p:cNvCxnSpPr>
          <p:nvPr/>
        </p:nvCxnSpPr>
        <p:spPr bwMode="auto">
          <a:xfrm rot="5400000">
            <a:off x="3619406" y="1868661"/>
            <a:ext cx="288104" cy="1824462"/>
          </a:xfrm>
          <a:prstGeom prst="bentConnector3">
            <a:avLst>
              <a:gd name="adj1" fmla="val 32936"/>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9" name="AutoShape 17"/>
          <p:cNvCxnSpPr>
            <a:cxnSpLocks noChangeShapeType="1"/>
            <a:stCxn id="10" idx="2"/>
            <a:endCxn id="24" idx="0"/>
          </p:cNvCxnSpPr>
          <p:nvPr/>
        </p:nvCxnSpPr>
        <p:spPr bwMode="auto">
          <a:xfrm>
            <a:off x="4675689" y="2636840"/>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2" name="AutoShape 20"/>
          <p:cNvCxnSpPr>
            <a:cxnSpLocks noChangeShapeType="1"/>
            <a:stCxn id="61" idx="1"/>
            <a:endCxn id="60" idx="2"/>
          </p:cNvCxnSpPr>
          <p:nvPr/>
        </p:nvCxnSpPr>
        <p:spPr bwMode="auto">
          <a:xfrm rot="10800000">
            <a:off x="1060029" y="5445152"/>
            <a:ext cx="2859661" cy="612104"/>
          </a:xfrm>
          <a:prstGeom prst="bentConnector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5" name="AutoShape 20"/>
          <p:cNvCxnSpPr>
            <a:cxnSpLocks noChangeShapeType="1"/>
            <a:stCxn id="61" idx="3"/>
            <a:endCxn id="62" idx="2"/>
          </p:cNvCxnSpPr>
          <p:nvPr/>
        </p:nvCxnSpPr>
        <p:spPr bwMode="auto">
          <a:xfrm flipV="1">
            <a:off x="5431689" y="5445152"/>
            <a:ext cx="2793135" cy="612104"/>
          </a:xfrm>
          <a:prstGeom prst="bentConnector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0" name="AutoShape 20"/>
          <p:cNvCxnSpPr>
            <a:cxnSpLocks noChangeShapeType="1"/>
            <a:stCxn id="24" idx="2"/>
            <a:endCxn id="38" idx="0"/>
          </p:cNvCxnSpPr>
          <p:nvPr/>
        </p:nvCxnSpPr>
        <p:spPr bwMode="auto">
          <a:xfrm rot="5400000">
            <a:off x="3619406" y="2804765"/>
            <a:ext cx="288104" cy="1824462"/>
          </a:xfrm>
          <a:prstGeom prst="bentConnector3">
            <a:avLst>
              <a:gd name="adj1" fmla="val 3976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3" name="AutoShape 20"/>
          <p:cNvCxnSpPr>
            <a:cxnSpLocks noChangeShapeType="1"/>
          </p:cNvCxnSpPr>
          <p:nvPr/>
        </p:nvCxnSpPr>
        <p:spPr bwMode="auto">
          <a:xfrm rot="16200000" flipH="1">
            <a:off x="5559872" y="2832696"/>
            <a:ext cx="288104" cy="1768599"/>
          </a:xfrm>
          <a:prstGeom prst="bentConnector3">
            <a:avLst>
              <a:gd name="adj1" fmla="val 3976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6" name="AutoShape 17"/>
          <p:cNvCxnSpPr>
            <a:cxnSpLocks noChangeShapeType="1"/>
            <a:stCxn id="25" idx="2"/>
            <a:endCxn id="38" idx="0"/>
          </p:cNvCxnSpPr>
          <p:nvPr/>
        </p:nvCxnSpPr>
        <p:spPr bwMode="auto">
          <a:xfrm>
            <a:off x="2851227" y="3572944"/>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8" name="AutoShape 17"/>
          <p:cNvCxnSpPr>
            <a:cxnSpLocks noChangeShapeType="1"/>
          </p:cNvCxnSpPr>
          <p:nvPr/>
        </p:nvCxnSpPr>
        <p:spPr bwMode="auto">
          <a:xfrm>
            <a:off x="6588224" y="3572944"/>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7" name="Rectangle 7"/>
          <p:cNvSpPr>
            <a:spLocks noChangeArrowheads="1"/>
          </p:cNvSpPr>
          <p:nvPr/>
        </p:nvSpPr>
        <p:spPr bwMode="auto">
          <a:xfrm>
            <a:off x="7475523" y="3898740"/>
            <a:ext cx="1440000" cy="648000"/>
          </a:xfrm>
          <a:prstGeom prst="rect">
            <a:avLst/>
          </a:prstGeom>
          <a:solidFill>
            <a:schemeClr val="bg1"/>
          </a:solidFill>
        </p:spPr>
        <p:style>
          <a:lnRef idx="0">
            <a:schemeClr val="accent1"/>
          </a:lnRef>
          <a:fillRef idx="1003">
            <a:schemeClr val="lt1"/>
          </a:fillRef>
          <a:effectRef idx="3">
            <a:schemeClr val="accent1"/>
          </a:effectRef>
          <a:fontRef idx="minor">
            <a:schemeClr val="lt1"/>
          </a:fontRef>
        </p:style>
        <p:txBody>
          <a:bodyPr anchor="ctr"/>
          <a:lstStyle/>
          <a:p>
            <a:pPr algn="ctr" fontAlgn="base">
              <a:spcBef>
                <a:spcPct val="0"/>
              </a:spcBef>
              <a:spcAft>
                <a:spcPct val="0"/>
              </a:spcAft>
            </a:pPr>
            <a:r>
              <a:rPr kumimoji="1" lang="en-US" altLang="ko-KR" sz="1100" b="1" dirty="0" smtClean="0">
                <a:solidFill>
                  <a:schemeClr val="tx1"/>
                </a:solidFill>
                <a:latin typeface="맑은 고딕" pitchFamily="50" charset="-127"/>
                <a:ea typeface="맑은 고딕" pitchFamily="50" charset="-127"/>
              </a:rPr>
              <a:t>Flight-to-Quality</a:t>
            </a:r>
            <a:endParaRPr kumimoji="1" lang="en-US" altLang="ko-KR" sz="1100" b="1" dirty="0">
              <a:solidFill>
                <a:schemeClr val="tx1"/>
              </a:solidFill>
              <a:latin typeface="맑은 고딕" pitchFamily="50" charset="-127"/>
              <a:ea typeface="맑은 고딕" pitchFamily="50" charset="-127"/>
            </a:endParaRPr>
          </a:p>
        </p:txBody>
      </p:sp>
      <p:cxnSp>
        <p:nvCxnSpPr>
          <p:cNvPr id="3" name="직선 화살표 연결선 2"/>
          <p:cNvCxnSpPr/>
          <p:nvPr/>
        </p:nvCxnSpPr>
        <p:spPr>
          <a:xfrm flipV="1">
            <a:off x="8195523" y="3572944"/>
            <a:ext cx="0" cy="288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20456666"/>
      </p:ext>
    </p:extLst>
  </p:cSld>
  <p:clrMapOvr>
    <a:masterClrMapping/>
  </p:clrMapOvr>
  <p:transition advTm="22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323528" y="116632"/>
            <a:ext cx="8496944" cy="720080"/>
          </a:xfrm>
          <a:solidFill>
            <a:schemeClr val="accent1">
              <a:lumMod val="75000"/>
            </a:schemeClr>
          </a:solidFill>
        </p:spPr>
        <p:txBody>
          <a:bodyPr>
            <a:noAutofit/>
          </a:bodyPr>
          <a:lstStyle/>
          <a:p>
            <a:r>
              <a:rPr lang="en-US" altLang="ko-KR" sz="2800" dirty="0" smtClean="0">
                <a:solidFill>
                  <a:schemeClr val="bg1"/>
                </a:solidFill>
                <a:latin typeface="Arial Black" pitchFamily="34" charset="0"/>
              </a:rPr>
              <a:t>Cross-Border Capital </a:t>
            </a:r>
            <a:r>
              <a:rPr lang="en-US" altLang="ko-KR" sz="2800" dirty="0">
                <a:solidFill>
                  <a:schemeClr val="bg1"/>
                </a:solidFill>
                <a:latin typeface="Arial Black" pitchFamily="34" charset="0"/>
              </a:rPr>
              <a:t>Movements </a:t>
            </a:r>
            <a:r>
              <a:rPr lang="en-US" altLang="ko-KR" sz="2800" dirty="0" smtClean="0">
                <a:solidFill>
                  <a:schemeClr val="bg1"/>
                </a:solidFill>
                <a:latin typeface="Arial Black" pitchFamily="34" charset="0"/>
              </a:rPr>
              <a:t>(2)</a:t>
            </a:r>
            <a:endParaRPr lang="ko-KR" altLang="en-US" sz="2800" dirty="0" smtClean="0">
              <a:solidFill>
                <a:schemeClr val="bg1"/>
              </a:solidFill>
              <a:latin typeface="Arial Black" pitchFamily="34" charset="0"/>
            </a:endParaRPr>
          </a:p>
        </p:txBody>
      </p:sp>
      <p:sp>
        <p:nvSpPr>
          <p:cNvPr id="3075" name="내용 개체 틀 2"/>
          <p:cNvSpPr>
            <a:spLocks noGrp="1"/>
          </p:cNvSpPr>
          <p:nvPr>
            <p:ph idx="1"/>
          </p:nvPr>
        </p:nvSpPr>
        <p:spPr>
          <a:xfrm>
            <a:off x="323528" y="980728"/>
            <a:ext cx="8496944" cy="5616624"/>
          </a:xfrm>
        </p:spPr>
        <p:txBody>
          <a:bodyPr>
            <a:normAutofit/>
          </a:bodyPr>
          <a:lstStyle/>
          <a:p>
            <a:pPr>
              <a:buFont typeface="Wingdings" pitchFamily="2" charset="2"/>
              <a:buChar char="u"/>
            </a:pPr>
            <a:r>
              <a:rPr lang="en-US" altLang="ko-KR" sz="2400" dirty="0" smtClean="0"/>
              <a:t>Although </a:t>
            </a:r>
            <a:r>
              <a:rPr lang="en-US" altLang="ko-KR" sz="2400" dirty="0"/>
              <a:t>the relative importance of ’pull’ and ’push’ factors in capital movements continues to be debated, this volatile nature of international capital movements have raise concerns that volatile capital movements can destabilize economies</a:t>
            </a:r>
          </a:p>
          <a:p>
            <a:pPr>
              <a:buFont typeface="Wingdings" pitchFamily="2" charset="2"/>
              <a:buChar char="u"/>
            </a:pPr>
            <a:r>
              <a:rPr lang="en-US" altLang="ko-KR" sz="2400" dirty="0"/>
              <a:t>In September 2010, Guido </a:t>
            </a:r>
            <a:r>
              <a:rPr lang="en-US" altLang="ko-KR" sz="2400" dirty="0" err="1"/>
              <a:t>Mantega</a:t>
            </a:r>
            <a:r>
              <a:rPr lang="en-US" altLang="ko-KR" sz="2400" dirty="0"/>
              <a:t>, the Brazilian finance minster, claimed that a </a:t>
            </a:r>
            <a:r>
              <a:rPr lang="en-US" altLang="ko-KR" sz="2400" b="1" dirty="0">
                <a:solidFill>
                  <a:srgbClr val="C00000"/>
                </a:solidFill>
              </a:rPr>
              <a:t>currency war </a:t>
            </a:r>
            <a:r>
              <a:rPr lang="en-US" altLang="ko-KR" sz="2400" dirty="0"/>
              <a:t>had begun between the developed economies and the developing economies</a:t>
            </a:r>
          </a:p>
          <a:p>
            <a:pPr lvl="1">
              <a:buFont typeface="Wingdings" pitchFamily="2" charset="2"/>
              <a:buChar char="l"/>
            </a:pPr>
            <a:r>
              <a:rPr lang="en-US" altLang="ko-KR" sz="2000" dirty="0" smtClean="0"/>
              <a:t>In particular, the </a:t>
            </a:r>
            <a:r>
              <a:rPr lang="en-US" altLang="ko-KR" sz="2000" dirty="0"/>
              <a:t>use of QE is </a:t>
            </a:r>
            <a:r>
              <a:rPr lang="en-US" altLang="ko-KR" sz="2000" dirty="0" smtClean="0"/>
              <a:t>very controversial </a:t>
            </a:r>
            <a:endParaRPr lang="en-US" altLang="ko-KR" sz="2000" dirty="0"/>
          </a:p>
          <a:p>
            <a:pPr lvl="1">
              <a:buFont typeface="Wingdings" pitchFamily="2" charset="2"/>
              <a:buChar char="l"/>
            </a:pPr>
            <a:r>
              <a:rPr lang="en-US" altLang="ko-KR" sz="2000" dirty="0"/>
              <a:t>Other things being equal, the increase in money supply that QE brings should make the currency worth less and thus lower the exchange rate</a:t>
            </a:r>
            <a:r>
              <a:rPr lang="en-US" altLang="ko-KR" sz="1800" dirty="0"/>
              <a:t> </a:t>
            </a:r>
            <a:endParaRPr lang="en-US" altLang="ko-KR" sz="2000" dirty="0"/>
          </a:p>
        </p:txBody>
      </p:sp>
      <p:sp>
        <p:nvSpPr>
          <p:cNvPr id="6" name="슬라이드 번호 개체 틀 5"/>
          <p:cNvSpPr>
            <a:spLocks noGrp="1"/>
          </p:cNvSpPr>
          <p:nvPr>
            <p:ph type="sldNum" sz="quarter" idx="12"/>
          </p:nvPr>
        </p:nvSpPr>
        <p:spPr/>
        <p:txBody>
          <a:bodyPr/>
          <a:lstStyle/>
          <a:p>
            <a:fld id="{3E705909-8EE5-45F2-BA30-C0380932EA1F}" type="slidenum">
              <a:rPr lang="ko-KR" altLang="en-US" smtClean="0"/>
              <a:pPr/>
              <a:t>8</a:t>
            </a:fld>
            <a:endParaRPr lang="ko-KR" altLang="en-US" dirty="0"/>
          </a:p>
        </p:txBody>
      </p:sp>
    </p:spTree>
    <p:extLst>
      <p:ext uri="{BB962C8B-B14F-4D97-AF65-F5344CB8AC3E}">
        <p14:creationId xmlns:p14="http://schemas.microsoft.com/office/powerpoint/2010/main" xmlns="" val="273950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323528" y="116632"/>
            <a:ext cx="8496944" cy="720080"/>
          </a:xfrm>
          <a:solidFill>
            <a:schemeClr val="accent1">
              <a:lumMod val="75000"/>
            </a:schemeClr>
          </a:solidFill>
        </p:spPr>
        <p:txBody>
          <a:bodyPr>
            <a:noAutofit/>
          </a:bodyPr>
          <a:lstStyle/>
          <a:p>
            <a:r>
              <a:rPr lang="en-US" altLang="ko-KR" sz="2800" dirty="0" smtClean="0">
                <a:solidFill>
                  <a:schemeClr val="bg1"/>
                </a:solidFill>
                <a:latin typeface="Arial Black" pitchFamily="34" charset="0"/>
              </a:rPr>
              <a:t>Cross-Border Capital </a:t>
            </a:r>
            <a:r>
              <a:rPr lang="en-US" altLang="ko-KR" sz="2800" dirty="0">
                <a:solidFill>
                  <a:schemeClr val="bg1"/>
                </a:solidFill>
                <a:latin typeface="Arial Black" pitchFamily="34" charset="0"/>
              </a:rPr>
              <a:t>Movements </a:t>
            </a:r>
            <a:r>
              <a:rPr lang="en-US" altLang="ko-KR" sz="2800" dirty="0" smtClean="0">
                <a:solidFill>
                  <a:schemeClr val="bg1"/>
                </a:solidFill>
                <a:latin typeface="Arial Black" pitchFamily="34" charset="0"/>
              </a:rPr>
              <a:t>(3)</a:t>
            </a:r>
            <a:endParaRPr lang="ko-KR" altLang="en-US" sz="2800" dirty="0" smtClean="0">
              <a:solidFill>
                <a:schemeClr val="bg1"/>
              </a:solidFill>
              <a:latin typeface="Arial Black" pitchFamily="34" charset="0"/>
            </a:endParaRPr>
          </a:p>
        </p:txBody>
      </p:sp>
      <p:sp>
        <p:nvSpPr>
          <p:cNvPr id="3075" name="내용 개체 틀 2"/>
          <p:cNvSpPr>
            <a:spLocks noGrp="1"/>
          </p:cNvSpPr>
          <p:nvPr>
            <p:ph idx="1"/>
          </p:nvPr>
        </p:nvSpPr>
        <p:spPr>
          <a:xfrm>
            <a:off x="323528" y="980728"/>
            <a:ext cx="8496944" cy="5400600"/>
          </a:xfrm>
        </p:spPr>
        <p:txBody>
          <a:bodyPr>
            <a:normAutofit/>
          </a:bodyPr>
          <a:lstStyle/>
          <a:p>
            <a:pPr>
              <a:buFont typeface="Wingdings" pitchFamily="2" charset="2"/>
              <a:buChar char="u"/>
            </a:pPr>
            <a:r>
              <a:rPr lang="en-US" altLang="ko-KR" sz="2400" dirty="0" smtClean="0"/>
              <a:t>Although imposing capital control appears </a:t>
            </a:r>
            <a:r>
              <a:rPr lang="en-US" altLang="ko-KR" sz="2400" dirty="0"/>
              <a:t>very controversial, </a:t>
            </a:r>
            <a:r>
              <a:rPr lang="en-US" altLang="ko-KR" sz="2400" dirty="0" smtClean="0"/>
              <a:t>G20 need to explore </a:t>
            </a:r>
            <a:r>
              <a:rPr lang="en-US" altLang="ko-KR" sz="2400" dirty="0"/>
              <a:t>when and how limits on cross-border investment might be </a:t>
            </a:r>
            <a:r>
              <a:rPr lang="en-US" altLang="ko-KR" sz="2400" dirty="0" smtClean="0"/>
              <a:t>justified</a:t>
            </a:r>
            <a:endParaRPr lang="en-US" altLang="ko-KR" sz="2400" dirty="0"/>
          </a:p>
          <a:p>
            <a:pPr lvl="1">
              <a:buFont typeface="Wingdings" pitchFamily="2" charset="2"/>
              <a:buChar char="l"/>
            </a:pPr>
            <a:r>
              <a:rPr lang="en-US" altLang="ko-KR" sz="2000" dirty="0"/>
              <a:t>L</a:t>
            </a:r>
            <a:r>
              <a:rPr lang="en-US" altLang="ko-KR" sz="2000" dirty="0" smtClean="0"/>
              <a:t>arge</a:t>
            </a:r>
            <a:r>
              <a:rPr lang="en-US" altLang="ko-KR" sz="2000" dirty="0"/>
              <a:t>, temporary capital inflow have been known to pave the way for big economic trouble</a:t>
            </a:r>
          </a:p>
          <a:p>
            <a:pPr lvl="1">
              <a:buFont typeface="Wingdings" pitchFamily="2" charset="2"/>
              <a:buChar char="l"/>
            </a:pPr>
            <a:r>
              <a:rPr lang="en-US" altLang="ko-KR" sz="2000" dirty="0"/>
              <a:t>One </a:t>
            </a:r>
            <a:r>
              <a:rPr lang="en-US" altLang="ko-KR" sz="2000" dirty="0" smtClean="0"/>
              <a:t>obvious risk is that </a:t>
            </a:r>
            <a:r>
              <a:rPr lang="en-US" altLang="ko-KR" sz="2000" dirty="0"/>
              <a:t>incoming capital inflates bubble</a:t>
            </a:r>
          </a:p>
          <a:p>
            <a:pPr lvl="1">
              <a:buFont typeface="Wingdings" pitchFamily="2" charset="2"/>
              <a:buChar char="l"/>
            </a:pPr>
            <a:r>
              <a:rPr lang="en-US" altLang="ko-KR" sz="2000" dirty="0" smtClean="0"/>
              <a:t>On the other hand, one </a:t>
            </a:r>
            <a:r>
              <a:rPr lang="en-US" altLang="ko-KR" sz="2000" dirty="0"/>
              <a:t>risk from imposing capital </a:t>
            </a:r>
            <a:r>
              <a:rPr lang="en-US" altLang="ko-KR" sz="2000" dirty="0" smtClean="0"/>
              <a:t>controls is that </a:t>
            </a:r>
            <a:r>
              <a:rPr lang="en-US" altLang="ko-KR" sz="2000" dirty="0"/>
              <a:t>they can be hard to roll back because they suit vested interests</a:t>
            </a:r>
          </a:p>
          <a:p>
            <a:pPr>
              <a:buFont typeface="Wingdings" pitchFamily="2" charset="2"/>
              <a:buChar char="u"/>
            </a:pPr>
            <a:r>
              <a:rPr lang="en-US" altLang="ko-KR" sz="2400" dirty="0"/>
              <a:t>A more coordinated approach might mitigate the risks of the nastier spillover </a:t>
            </a:r>
            <a:r>
              <a:rPr lang="en-US" altLang="ko-KR" sz="2400" dirty="0" smtClean="0"/>
              <a:t>effects</a:t>
            </a:r>
            <a:endParaRPr lang="en-US" altLang="ko-KR" sz="2400" dirty="0"/>
          </a:p>
          <a:p>
            <a:pPr lvl="1">
              <a:buFont typeface="Wingdings" pitchFamily="2" charset="2"/>
              <a:buChar char="l"/>
            </a:pPr>
            <a:r>
              <a:rPr lang="en-US" altLang="ko-KR" sz="2000" dirty="0"/>
              <a:t>Coordination should extend to the countries that are exporting capital as well as receiving </a:t>
            </a:r>
            <a:r>
              <a:rPr lang="en-US" altLang="ko-KR" sz="2000" dirty="0" smtClean="0"/>
              <a:t>countries</a:t>
            </a:r>
            <a:endParaRPr lang="en-US" altLang="ko-KR" sz="2000" dirty="0"/>
          </a:p>
        </p:txBody>
      </p:sp>
      <p:sp>
        <p:nvSpPr>
          <p:cNvPr id="6" name="슬라이드 번호 개체 틀 5"/>
          <p:cNvSpPr>
            <a:spLocks noGrp="1"/>
          </p:cNvSpPr>
          <p:nvPr>
            <p:ph type="sldNum" sz="quarter" idx="12"/>
          </p:nvPr>
        </p:nvSpPr>
        <p:spPr/>
        <p:txBody>
          <a:bodyPr/>
          <a:lstStyle/>
          <a:p>
            <a:fld id="{3E705909-8EE5-45F2-BA30-C0380932EA1F}" type="slidenum">
              <a:rPr lang="ko-KR" altLang="en-US" smtClean="0"/>
              <a:pPr/>
              <a:t>9</a:t>
            </a:fld>
            <a:endParaRPr lang="ko-KR" altLang="en-US" dirty="0"/>
          </a:p>
        </p:txBody>
      </p:sp>
    </p:spTree>
    <p:extLst>
      <p:ext uri="{BB962C8B-B14F-4D97-AF65-F5344CB8AC3E}">
        <p14:creationId xmlns:p14="http://schemas.microsoft.com/office/powerpoint/2010/main" xmlns="" val="192391575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7271</TotalTime>
  <Words>1334</Words>
  <Application>Microsoft Office PowerPoint</Application>
  <PresentationFormat>화면 슬라이드 쇼(4:3)</PresentationFormat>
  <Paragraphs>140</Paragraphs>
  <Slides>15</Slides>
  <Notes>2</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Office 테마</vt:lpstr>
      <vt:lpstr>Reinvigorating Economic Growth:  Some Comments</vt:lpstr>
      <vt:lpstr>Introduction </vt:lpstr>
      <vt:lpstr>Prospect of the Global Economy</vt:lpstr>
      <vt:lpstr>Fiscal Austerity</vt:lpstr>
      <vt:lpstr>Exit Strategies for CBs</vt:lpstr>
      <vt:lpstr>Cross-Border Capital Movements (1)</vt:lpstr>
      <vt:lpstr>슬라이드 7</vt:lpstr>
      <vt:lpstr>Cross-Border Capital Movements (2)</vt:lpstr>
      <vt:lpstr>Cross-Border Capital Movements (3)</vt:lpstr>
      <vt:lpstr>New Approach to Financial Regulation (1)</vt:lpstr>
      <vt:lpstr>New Approach to Financial Regulation (1)</vt:lpstr>
      <vt:lpstr>New Approach to Financial Regulation (3)</vt:lpstr>
      <vt:lpstr>New Approach to Financial Regulation (4)</vt:lpstr>
      <vt:lpstr>New Approach to Financial Regulation (5)</vt:lpstr>
      <vt:lpstr>슬라이드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G20 정상회의와 금융산업정책 방향</dc:title>
  <dc:creator>mis</dc:creator>
  <cp:lastModifiedBy>mis</cp:lastModifiedBy>
  <cp:revision>676</cp:revision>
  <dcterms:created xsi:type="dcterms:W3CDTF">2012-05-19T00:09:39Z</dcterms:created>
  <dcterms:modified xsi:type="dcterms:W3CDTF">2012-12-07T05:50:22Z</dcterms:modified>
</cp:coreProperties>
</file>