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3" r:id="rId2"/>
    <p:sldId id="336" r:id="rId3"/>
    <p:sldId id="358" r:id="rId4"/>
    <p:sldId id="360" r:id="rId5"/>
    <p:sldId id="343" r:id="rId6"/>
    <p:sldId id="340" r:id="rId7"/>
    <p:sldId id="344" r:id="rId8"/>
    <p:sldId id="346" r:id="rId9"/>
    <p:sldId id="348" r:id="rId10"/>
    <p:sldId id="349" r:id="rId11"/>
    <p:sldId id="347" r:id="rId12"/>
    <p:sldId id="362" r:id="rId13"/>
    <p:sldId id="361" r:id="rId14"/>
    <p:sldId id="352" r:id="rId15"/>
    <p:sldId id="353" r:id="rId16"/>
    <p:sldId id="351" r:id="rId1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1F318D"/>
    <a:srgbClr val="374AAB"/>
    <a:srgbClr val="E60000"/>
    <a:srgbClr val="213399"/>
    <a:srgbClr val="CCECFF"/>
    <a:srgbClr val="EDE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 autoAdjust="0"/>
    <p:restoredTop sz="94746" autoAdjust="0"/>
  </p:normalViewPr>
  <p:slideViewPr>
    <p:cSldViewPr>
      <p:cViewPr>
        <p:scale>
          <a:sx n="110" d="100"/>
          <a:sy n="110" d="100"/>
        </p:scale>
        <p:origin x="-77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91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p.kalkan\Desktop\Deindustrialisation-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Kitap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Kit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12"/>
            <c:spPr>
              <a:solidFill>
                <a:srgbClr val="C00000"/>
              </a:solidFill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tr-TR"/>
                      <a:t>S.Korea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tr-TR"/>
                      <a:t>China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tr-TR"/>
                      <a:t>Indonesia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8273094960241407E-2"/>
                  <c:y val="-2.2980031389045023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Germany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923802710323602E-2"/>
                  <c:y val="1.8801843863764111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Japan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9156628371373814E-2"/>
                  <c:y val="2.7158218914325859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Mexico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tr-TR"/>
                      <a:t>Turkey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tr-TR"/>
                      <a:t>Italy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5020080891253109E-2"/>
                  <c:y val="-2.2980031389045023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Russia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0481928488072423E-2"/>
                  <c:y val="2.0890937626404489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Brasil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212852286482077E-2"/>
                  <c:y val="2.7158218914325936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India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tr-TR"/>
                      <a:t>USA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tr-TR"/>
                      <a:t>Canada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tr-TR"/>
                      <a:t>UK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tr-TR"/>
                      <a:t>France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tr-TR"/>
                      <a:t>Australia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Sayfa1!$K$4:$K$19</c:f>
              <c:numCache>
                <c:formatCode>General</c:formatCode>
                <c:ptCount val="16"/>
                <c:pt idx="0">
                  <c:v>2.2999999999999998</c:v>
                </c:pt>
                <c:pt idx="1">
                  <c:v>-2.5</c:v>
                </c:pt>
                <c:pt idx="2">
                  <c:v>-3</c:v>
                </c:pt>
                <c:pt idx="3">
                  <c:v>-1.5</c:v>
                </c:pt>
                <c:pt idx="4">
                  <c:v>-1.9</c:v>
                </c:pt>
                <c:pt idx="5">
                  <c:v>-2.2999999999999998</c:v>
                </c:pt>
                <c:pt idx="6">
                  <c:v>-4.8</c:v>
                </c:pt>
                <c:pt idx="7">
                  <c:v>-4.0999999999999996</c:v>
                </c:pt>
                <c:pt idx="8">
                  <c:v>-0.7</c:v>
                </c:pt>
                <c:pt idx="9">
                  <c:v>-1</c:v>
                </c:pt>
                <c:pt idx="10">
                  <c:v>-0.8</c:v>
                </c:pt>
                <c:pt idx="11">
                  <c:v>-2.7</c:v>
                </c:pt>
                <c:pt idx="12">
                  <c:v>-7.2</c:v>
                </c:pt>
                <c:pt idx="13">
                  <c:v>-5.9</c:v>
                </c:pt>
                <c:pt idx="14">
                  <c:v>-5.3</c:v>
                </c:pt>
                <c:pt idx="15">
                  <c:v>-3.9</c:v>
                </c:pt>
              </c:numCache>
            </c:numRef>
          </c:xVal>
          <c:yVal>
            <c:numRef>
              <c:f>Sayfa1!$L$4:$L$19</c:f>
              <c:numCache>
                <c:formatCode>0.0</c:formatCode>
                <c:ptCount val="16"/>
                <c:pt idx="0">
                  <c:v>30.6</c:v>
                </c:pt>
                <c:pt idx="1">
                  <c:v>29.6</c:v>
                </c:pt>
                <c:pt idx="2">
                  <c:v>24.8</c:v>
                </c:pt>
                <c:pt idx="3">
                  <c:v>20.9</c:v>
                </c:pt>
                <c:pt idx="4">
                  <c:v>19.5</c:v>
                </c:pt>
                <c:pt idx="5">
                  <c:v>18</c:v>
                </c:pt>
                <c:pt idx="6">
                  <c:v>17.7</c:v>
                </c:pt>
                <c:pt idx="7">
                  <c:v>16.7</c:v>
                </c:pt>
                <c:pt idx="8">
                  <c:v>16.399999999999999</c:v>
                </c:pt>
                <c:pt idx="9">
                  <c:v>16.2</c:v>
                </c:pt>
                <c:pt idx="10">
                  <c:v>14.5</c:v>
                </c:pt>
                <c:pt idx="11">
                  <c:v>13.2</c:v>
                </c:pt>
                <c:pt idx="12">
                  <c:v>12</c:v>
                </c:pt>
                <c:pt idx="13">
                  <c:v>11.4</c:v>
                </c:pt>
                <c:pt idx="14">
                  <c:v>10.7</c:v>
                </c:pt>
                <c:pt idx="15">
                  <c:v>9.3000000000000007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322752"/>
        <c:axId val="41323328"/>
      </c:scatterChart>
      <c:valAx>
        <c:axId val="41322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tr-TR" sz="1100"/>
                  <a:t>Change in Manufacturing Share in GDP  (2000-2010,</a:t>
                </a:r>
                <a:r>
                  <a:rPr lang="tr-TR" sz="1100" baseline="0"/>
                  <a:t> </a:t>
                </a:r>
                <a:r>
                  <a:rPr lang="tr-TR" sz="1100"/>
                  <a:t>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crossAx val="41323328"/>
        <c:crosses val="autoZero"/>
        <c:crossBetween val="midCat"/>
      </c:valAx>
      <c:valAx>
        <c:axId val="41323328"/>
        <c:scaling>
          <c:orientation val="minMax"/>
          <c:min val="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 dirty="0"/>
                  <a:t>Share of Manufacturing in </a:t>
                </a:r>
                <a:r>
                  <a:rPr lang="en-US" sz="1100" dirty="0" smtClean="0"/>
                  <a:t>GDP</a:t>
                </a:r>
                <a:r>
                  <a:rPr lang="tr-TR" sz="1100" dirty="0" smtClean="0"/>
                  <a:t>,</a:t>
                </a:r>
                <a:r>
                  <a:rPr lang="en-US" sz="1050" dirty="0" smtClean="0"/>
                  <a:t> </a:t>
                </a:r>
                <a:r>
                  <a:rPr lang="en-US" sz="900" dirty="0"/>
                  <a:t>2010</a:t>
                </a:r>
                <a:r>
                  <a:rPr lang="en-US" sz="1050" dirty="0"/>
                  <a:t> </a:t>
                </a:r>
                <a:r>
                  <a:rPr lang="en-US" sz="900" dirty="0"/>
                  <a:t>(%)</a:t>
                </a:r>
              </a:p>
            </c:rich>
          </c:tx>
          <c:layout/>
          <c:overlay val="0"/>
        </c:title>
        <c:numFmt formatCode="0.0" sourceLinked="1"/>
        <c:majorTickMark val="none"/>
        <c:minorTickMark val="none"/>
        <c:tickLblPos val="low"/>
        <c:spPr>
          <a:ln w="0">
            <a:solidFill>
              <a:schemeClr val="bg1">
                <a:lumMod val="95000"/>
              </a:schemeClr>
            </a:solidFill>
          </a:ln>
        </c:spPr>
        <c:crossAx val="413227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35494977788127"/>
          <c:y val="2.3194204623608636E-2"/>
          <c:w val="0.71190689227107706"/>
          <c:h val="0.8655475428154835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9"/>
            <c:spPr>
              <a:solidFill>
                <a:schemeClr val="tx2"/>
              </a:solidFill>
            </c:spPr>
          </c:marker>
          <c:dLbls>
            <c:dLbl>
              <c:idx val="0"/>
              <c:layout>
                <c:manualLayout>
                  <c:x val="-1.4261851851851852E-2"/>
                  <c:y val="3.6496623260093612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Argentina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751004689662765E-2"/>
                  <c:y val="1.6712750101123729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Brazil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tr-TR"/>
                      <a:t>China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tr-TR"/>
                      <a:t>India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tr-TR"/>
                      <a:t>Indonesia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tr-TR"/>
                      <a:t>Mexico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7702962962962966E-2"/>
                  <c:y val="2.7812798898340554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Russia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8273094960241906E-3"/>
                  <c:y val="-4.1781875252809133E-3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S. Africa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tr-TR"/>
                      <a:t>S. Arabia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tr-TR"/>
                      <a:t>Turkey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2207962962963007E-2"/>
                  <c:y val="3.2871677652451907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Australia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tr-TR"/>
                      <a:t>Canada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tr-TR"/>
                      <a:t>EU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tr-TR"/>
                      <a:t>France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tr-TR"/>
                      <a:t>Germany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tr-TR"/>
                      <a:t>Italy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6.0385925925925926E-2"/>
                  <c:y val="-4.2763817216752119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Japan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0.10415814814814815"/>
                  <c:y val="1.0546405638735044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S. Korea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tr-TR"/>
                      <a:t>UK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tr-TR"/>
                      <a:t>USA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Sayfa1!$Z$2:$Z$21</c:f>
              <c:numCache>
                <c:formatCode>0.0</c:formatCode>
                <c:ptCount val="20"/>
                <c:pt idx="0">
                  <c:v>30.840334513794346</c:v>
                </c:pt>
                <c:pt idx="1">
                  <c:v>37.651761046027545</c:v>
                </c:pt>
                <c:pt idx="2">
                  <c:v>51.428006241967218</c:v>
                </c:pt>
                <c:pt idx="3">
                  <c:v>37.973516174344759</c:v>
                </c:pt>
                <c:pt idx="4">
                  <c:v>42.268880458858476</c:v>
                </c:pt>
                <c:pt idx="5">
                  <c:v>55.24772717522653</c:v>
                </c:pt>
                <c:pt idx="6">
                  <c:v>30.14446543185533</c:v>
                </c:pt>
                <c:pt idx="7">
                  <c:v>29.905107046291313</c:v>
                </c:pt>
                <c:pt idx="8">
                  <c:v>16.343701885527373</c:v>
                </c:pt>
                <c:pt idx="9">
                  <c:v>42.539543064004746</c:v>
                </c:pt>
                <c:pt idx="10">
                  <c:v>26.674511067207543</c:v>
                </c:pt>
                <c:pt idx="11">
                  <c:v>58.090874995457227</c:v>
                </c:pt>
                <c:pt idx="12">
                  <c:v>77.691354153309504</c:v>
                </c:pt>
                <c:pt idx="13">
                  <c:v>61.399613295097552</c:v>
                </c:pt>
                <c:pt idx="14">
                  <c:v>67.993564500859733</c:v>
                </c:pt>
                <c:pt idx="15">
                  <c:v>58.877434771809227</c:v>
                </c:pt>
                <c:pt idx="16">
                  <c:v>48.547830868359469</c:v>
                </c:pt>
                <c:pt idx="17">
                  <c:v>43.989596419196651</c:v>
                </c:pt>
                <c:pt idx="18">
                  <c:v>68.855829491508672</c:v>
                </c:pt>
                <c:pt idx="19">
                  <c:v>65.733091195841581</c:v>
                </c:pt>
              </c:numCache>
            </c:numRef>
          </c:xVal>
          <c:yVal>
            <c:numRef>
              <c:f>Sayfa1!$AA$2:$AA$21</c:f>
              <c:numCache>
                <c:formatCode>0.0</c:formatCode>
                <c:ptCount val="20"/>
                <c:pt idx="0">
                  <c:v>28.458305717755877</c:v>
                </c:pt>
                <c:pt idx="1">
                  <c:v>35.559450383860607</c:v>
                </c:pt>
                <c:pt idx="2">
                  <c:v>42.431677771923397</c:v>
                </c:pt>
                <c:pt idx="3">
                  <c:v>37.342859968700523</c:v>
                </c:pt>
                <c:pt idx="4">
                  <c:v>31.326065452523885</c:v>
                </c:pt>
                <c:pt idx="5">
                  <c:v>45.936176086097369</c:v>
                </c:pt>
                <c:pt idx="6">
                  <c:v>25.793185064161367</c:v>
                </c:pt>
                <c:pt idx="7">
                  <c:v>28.779980535931106</c:v>
                </c:pt>
                <c:pt idx="8">
                  <c:v>13.500379844311093</c:v>
                </c:pt>
                <c:pt idx="9">
                  <c:v>35.981873098478275</c:v>
                </c:pt>
                <c:pt idx="10">
                  <c:v>22.599335349152312</c:v>
                </c:pt>
                <c:pt idx="11">
                  <c:v>48.598144304400492</c:v>
                </c:pt>
                <c:pt idx="12">
                  <c:v>63.019776985345615</c:v>
                </c:pt>
                <c:pt idx="13">
                  <c:v>52.935376100950421</c:v>
                </c:pt>
                <c:pt idx="14">
                  <c:v>59.420124385834221</c:v>
                </c:pt>
                <c:pt idx="15">
                  <c:v>50.927558679489252</c:v>
                </c:pt>
                <c:pt idx="16">
                  <c:v>50.197587082451072</c:v>
                </c:pt>
                <c:pt idx="17">
                  <c:v>48.202931614491909</c:v>
                </c:pt>
                <c:pt idx="18">
                  <c:v>56.267274961381688</c:v>
                </c:pt>
                <c:pt idx="19">
                  <c:v>60.58179716619604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305792"/>
        <c:axId val="41306368"/>
      </c:scatterChart>
      <c:valAx>
        <c:axId val="41305792"/>
        <c:scaling>
          <c:orientation val="minMax"/>
          <c:max val="80"/>
        </c:scaling>
        <c:delete val="0"/>
        <c:axPos val="b"/>
        <c:majorGridlines>
          <c:spPr>
            <a:ln w="3175"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700"/>
                </a:pPr>
                <a:r>
                  <a:rPr lang="tr-TR" sz="1200" b="1" i="0" baseline="0" dirty="0" err="1" smtClean="0">
                    <a:effectLst/>
                  </a:rPr>
                  <a:t>Complimentarity</a:t>
                </a:r>
                <a:r>
                  <a:rPr lang="tr-TR" sz="1200" b="1" i="0" baseline="0" dirty="0" smtClean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with</a:t>
                </a:r>
                <a:r>
                  <a:rPr lang="tr-TR" sz="1200" b="1" i="0" baseline="0" dirty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Developed</a:t>
                </a:r>
                <a:r>
                  <a:rPr lang="tr-TR" sz="1200" b="1" i="0" baseline="0" dirty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Countries</a:t>
                </a:r>
                <a:endParaRPr lang="tr-TR" sz="700" dirty="0">
                  <a:effectLst/>
                </a:endParaRP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41306368"/>
        <c:crosses val="autoZero"/>
        <c:crossBetween val="midCat"/>
        <c:majorUnit val="20"/>
      </c:valAx>
      <c:valAx>
        <c:axId val="41306368"/>
        <c:scaling>
          <c:orientation val="minMax"/>
          <c:max val="80"/>
        </c:scaling>
        <c:delete val="0"/>
        <c:axPos val="l"/>
        <c:majorGridlines>
          <c:spPr>
            <a:ln w="3175"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700"/>
                </a:pPr>
                <a:r>
                  <a:rPr lang="tr-TR" sz="1200" b="1" i="0" baseline="0" dirty="0" err="1" smtClean="0">
                    <a:effectLst/>
                  </a:rPr>
                  <a:t>Complimentarity</a:t>
                </a:r>
                <a:r>
                  <a:rPr lang="tr-TR" sz="1200" b="1" i="0" baseline="0" dirty="0" smtClean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with</a:t>
                </a:r>
                <a:r>
                  <a:rPr lang="tr-TR" sz="1200" b="1" i="0" baseline="0" dirty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Emerging</a:t>
                </a:r>
                <a:r>
                  <a:rPr lang="tr-TR" sz="1200" b="1" i="0" baseline="0" dirty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Countries</a:t>
                </a:r>
                <a:endParaRPr lang="tr-TR" sz="700" dirty="0">
                  <a:effectLst/>
                </a:endParaRP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41305792"/>
        <c:crosses val="autoZero"/>
        <c:crossBetween val="midCat"/>
        <c:majorUnit val="2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35494977788127"/>
          <c:y val="2.3194204623608636E-2"/>
          <c:w val="0.71190689227107706"/>
          <c:h val="0.8655475428154835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9"/>
            <c:spPr>
              <a:solidFill>
                <a:schemeClr val="tx2"/>
              </a:solidFill>
            </c:spPr>
          </c:marker>
          <c:dLbls>
            <c:dLbl>
              <c:idx val="0"/>
              <c:layout>
                <c:manualLayout>
                  <c:x val="-1.4261851851851852E-2"/>
                  <c:y val="3.6496623260093612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Argentina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751004689662765E-2"/>
                  <c:y val="1.6712750101123729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Brazil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tr-TR"/>
                      <a:t>China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tr-TR"/>
                      <a:t>India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tr-TR"/>
                      <a:t>Indonesia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tr-TR"/>
                      <a:t>Mexico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7702962962962966E-2"/>
                  <c:y val="2.7812798898340554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Russia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8273094960241906E-3"/>
                  <c:y val="-4.1781875252809133E-3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S. Africa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tr-TR"/>
                      <a:t>S. Arabia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tr-TR"/>
                      <a:t>Turkey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2207962962963007E-2"/>
                  <c:y val="3.2871677652451907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Australia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tr-TR"/>
                      <a:t>Canada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tr-TR"/>
                      <a:t>EU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tr-TR"/>
                      <a:t>France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tr-TR"/>
                      <a:t>Germany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tr-TR"/>
                      <a:t>Italy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6.0385925925925926E-2"/>
                  <c:y val="-4.2763817216752119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Japan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0.10415814814814815"/>
                  <c:y val="1.0546405638735044E-2"/>
                </c:manualLayout>
              </c:layout>
              <c:tx>
                <c:rich>
                  <a:bodyPr/>
                  <a:lstStyle/>
                  <a:p>
                    <a:r>
                      <a:rPr lang="tr-TR"/>
                      <a:t>S. Korea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tr-TR"/>
                      <a:t>UK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tr-TR"/>
                      <a:t>USA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Sayfa1!$Z$2:$Z$21</c:f>
              <c:numCache>
                <c:formatCode>0.0</c:formatCode>
                <c:ptCount val="20"/>
                <c:pt idx="0">
                  <c:v>30.840334513794346</c:v>
                </c:pt>
                <c:pt idx="1">
                  <c:v>37.651761046027545</c:v>
                </c:pt>
                <c:pt idx="2">
                  <c:v>51.428006241967218</c:v>
                </c:pt>
                <c:pt idx="3">
                  <c:v>37.973516174344759</c:v>
                </c:pt>
                <c:pt idx="4">
                  <c:v>42.268880458858476</c:v>
                </c:pt>
                <c:pt idx="5">
                  <c:v>55.24772717522653</c:v>
                </c:pt>
                <c:pt idx="6">
                  <c:v>30.14446543185533</c:v>
                </c:pt>
                <c:pt idx="7">
                  <c:v>29.905107046291313</c:v>
                </c:pt>
                <c:pt idx="8">
                  <c:v>16.343701885527373</c:v>
                </c:pt>
                <c:pt idx="9">
                  <c:v>42.539543064004746</c:v>
                </c:pt>
                <c:pt idx="10">
                  <c:v>26.674511067207543</c:v>
                </c:pt>
                <c:pt idx="11">
                  <c:v>58.090874995457227</c:v>
                </c:pt>
                <c:pt idx="12">
                  <c:v>77.691354153309504</c:v>
                </c:pt>
                <c:pt idx="13">
                  <c:v>61.399613295097552</c:v>
                </c:pt>
                <c:pt idx="14">
                  <c:v>67.993564500859733</c:v>
                </c:pt>
                <c:pt idx="15">
                  <c:v>58.877434771809227</c:v>
                </c:pt>
                <c:pt idx="16">
                  <c:v>48.547830868359469</c:v>
                </c:pt>
                <c:pt idx="17">
                  <c:v>43.989596419196651</c:v>
                </c:pt>
                <c:pt idx="18">
                  <c:v>68.855829491508672</c:v>
                </c:pt>
                <c:pt idx="19">
                  <c:v>65.733091195841581</c:v>
                </c:pt>
              </c:numCache>
            </c:numRef>
          </c:xVal>
          <c:yVal>
            <c:numRef>
              <c:f>Sayfa1!$AA$2:$AA$21</c:f>
              <c:numCache>
                <c:formatCode>0.0</c:formatCode>
                <c:ptCount val="20"/>
                <c:pt idx="0">
                  <c:v>28.458305717755877</c:v>
                </c:pt>
                <c:pt idx="1">
                  <c:v>35.559450383860607</c:v>
                </c:pt>
                <c:pt idx="2">
                  <c:v>42.431677771923397</c:v>
                </c:pt>
                <c:pt idx="3">
                  <c:v>37.342859968700523</c:v>
                </c:pt>
                <c:pt idx="4">
                  <c:v>31.326065452523885</c:v>
                </c:pt>
                <c:pt idx="5">
                  <c:v>45.936176086097369</c:v>
                </c:pt>
                <c:pt idx="6">
                  <c:v>25.793185064161367</c:v>
                </c:pt>
                <c:pt idx="7">
                  <c:v>28.779980535931106</c:v>
                </c:pt>
                <c:pt idx="8">
                  <c:v>13.500379844311093</c:v>
                </c:pt>
                <c:pt idx="9">
                  <c:v>35.981873098478275</c:v>
                </c:pt>
                <c:pt idx="10">
                  <c:v>22.599335349152312</c:v>
                </c:pt>
                <c:pt idx="11">
                  <c:v>48.598144304400492</c:v>
                </c:pt>
                <c:pt idx="12">
                  <c:v>63.019776985345615</c:v>
                </c:pt>
                <c:pt idx="13">
                  <c:v>52.935376100950421</c:v>
                </c:pt>
                <c:pt idx="14">
                  <c:v>59.420124385834221</c:v>
                </c:pt>
                <c:pt idx="15">
                  <c:v>50.927558679489252</c:v>
                </c:pt>
                <c:pt idx="16">
                  <c:v>50.197587082451072</c:v>
                </c:pt>
                <c:pt idx="17">
                  <c:v>48.202931614491909</c:v>
                </c:pt>
                <c:pt idx="18">
                  <c:v>56.267274961381688</c:v>
                </c:pt>
                <c:pt idx="19">
                  <c:v>60.58179716619604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308672"/>
        <c:axId val="41309248"/>
      </c:scatterChart>
      <c:valAx>
        <c:axId val="41308672"/>
        <c:scaling>
          <c:orientation val="minMax"/>
          <c:max val="80"/>
        </c:scaling>
        <c:delete val="0"/>
        <c:axPos val="b"/>
        <c:majorGridlines>
          <c:spPr>
            <a:ln w="3175"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700"/>
                </a:pPr>
                <a:r>
                  <a:rPr lang="tr-TR" sz="1200" b="1" i="0" baseline="0" dirty="0" err="1" smtClean="0">
                    <a:effectLst/>
                  </a:rPr>
                  <a:t>Complimentarity</a:t>
                </a:r>
                <a:r>
                  <a:rPr lang="tr-TR" sz="1200" b="1" i="0" baseline="0" dirty="0" smtClean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with</a:t>
                </a:r>
                <a:r>
                  <a:rPr lang="tr-TR" sz="1200" b="1" i="0" baseline="0" dirty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Developed</a:t>
                </a:r>
                <a:r>
                  <a:rPr lang="tr-TR" sz="1200" b="1" i="0" baseline="0" dirty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Countries</a:t>
                </a:r>
                <a:endParaRPr lang="tr-TR" sz="700" dirty="0">
                  <a:effectLst/>
                </a:endParaRP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41309248"/>
        <c:crosses val="autoZero"/>
        <c:crossBetween val="midCat"/>
        <c:majorUnit val="20"/>
      </c:valAx>
      <c:valAx>
        <c:axId val="41309248"/>
        <c:scaling>
          <c:orientation val="minMax"/>
          <c:max val="80"/>
        </c:scaling>
        <c:delete val="0"/>
        <c:axPos val="l"/>
        <c:majorGridlines>
          <c:spPr>
            <a:ln w="3175"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700"/>
                </a:pPr>
                <a:r>
                  <a:rPr lang="tr-TR" sz="1200" b="1" i="0" baseline="0" dirty="0" err="1" smtClean="0">
                    <a:effectLst/>
                  </a:rPr>
                  <a:t>Complimentarity</a:t>
                </a:r>
                <a:r>
                  <a:rPr lang="tr-TR" sz="1200" b="1" i="0" baseline="0" dirty="0" smtClean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with</a:t>
                </a:r>
                <a:r>
                  <a:rPr lang="tr-TR" sz="1200" b="1" i="0" baseline="0" dirty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Emerging</a:t>
                </a:r>
                <a:r>
                  <a:rPr lang="tr-TR" sz="1200" b="1" i="0" baseline="0" dirty="0">
                    <a:effectLst/>
                  </a:rPr>
                  <a:t> </a:t>
                </a:r>
                <a:r>
                  <a:rPr lang="tr-TR" sz="1200" b="1" i="0" baseline="0" dirty="0" err="1">
                    <a:effectLst/>
                  </a:rPr>
                  <a:t>Countries</a:t>
                </a:r>
                <a:endParaRPr lang="tr-TR" sz="700" dirty="0">
                  <a:effectLst/>
                </a:endParaRP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41308672"/>
        <c:crosses val="autoZero"/>
        <c:crossBetween val="midCat"/>
        <c:majorUnit val="2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0.59091</cdr:x>
      <cdr:y>0</cdr:y>
    </cdr:from>
    <cdr:to>
      <cdr:x>0.59091</cdr:x>
      <cdr:y>0.82051</cdr:y>
    </cdr:to>
    <cdr:cxnSp macro="">
      <cdr:nvCxnSpPr>
        <cdr:cNvPr id="3" name="Düz Bağlayıcı 2"/>
        <cdr:cNvCxnSpPr/>
      </cdr:nvCxnSpPr>
      <cdr:spPr>
        <a:xfrm xmlns:a="http://schemas.openxmlformats.org/drawingml/2006/main">
          <a:off x="4953000" y="0"/>
          <a:ext cx="0" cy="3048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2"/>
          </a:solidFill>
          <a:prstDash val="solid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0.08182</cdr:x>
      <cdr:y>0.43077</cdr:y>
    </cdr:from>
    <cdr:to>
      <cdr:x>0.97206</cdr:x>
      <cdr:y>0.43077</cdr:y>
    </cdr:to>
    <cdr:cxnSp macro="">
      <cdr:nvCxnSpPr>
        <cdr:cNvPr id="4" name="Düz Bağlayıcı 3"/>
        <cdr:cNvCxnSpPr/>
      </cdr:nvCxnSpPr>
      <cdr:spPr>
        <a:xfrm xmlns:a="http://schemas.openxmlformats.org/drawingml/2006/main" flipH="1" flipV="1">
          <a:off x="685800" y="1600200"/>
          <a:ext cx="7461992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2"/>
          </a:solidFill>
          <a:prstDash val="solid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0.11446</cdr:x>
      <cdr:y>0.46237</cdr:y>
    </cdr:from>
    <cdr:to>
      <cdr:x>0.58333</cdr:x>
      <cdr:y>0.83103</cdr:y>
    </cdr:to>
    <cdr:sp macro="" textlink="">
      <cdr:nvSpPr>
        <cdr:cNvPr id="10" name="Oval 9"/>
        <cdr:cNvSpPr/>
      </cdr:nvSpPr>
      <cdr:spPr>
        <a:xfrm xmlns:a="http://schemas.openxmlformats.org/drawingml/2006/main">
          <a:off x="1064558" y="2810809"/>
          <a:ext cx="4360957" cy="224117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6600"/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tr-T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0.14111</cdr:x>
      <cdr:y>0.02458</cdr:y>
    </cdr:from>
    <cdr:to>
      <cdr:x>0.85743</cdr:x>
      <cdr:y>0.89027</cdr:y>
    </cdr:to>
    <cdr:cxnSp macro="">
      <cdr:nvCxnSpPr>
        <cdr:cNvPr id="3" name="Düz Bağlayıcı 2"/>
        <cdr:cNvCxnSpPr/>
      </cdr:nvCxnSpPr>
      <cdr:spPr>
        <a:xfrm xmlns:a="http://schemas.openxmlformats.org/drawingml/2006/main" flipV="1">
          <a:off x="762000" y="94674"/>
          <a:ext cx="3868122" cy="333432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0.14111</cdr:x>
      <cdr:y>0.02458</cdr:y>
    </cdr:from>
    <cdr:to>
      <cdr:x>0.85743</cdr:x>
      <cdr:y>0.89027</cdr:y>
    </cdr:to>
    <cdr:cxnSp macro="">
      <cdr:nvCxnSpPr>
        <cdr:cNvPr id="3" name="Düz Bağlayıcı 2"/>
        <cdr:cNvCxnSpPr/>
      </cdr:nvCxnSpPr>
      <cdr:spPr>
        <a:xfrm xmlns:a="http://schemas.openxmlformats.org/drawingml/2006/main" flipV="1">
          <a:off x="762000" y="94674"/>
          <a:ext cx="3868122" cy="333432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A179CD0-7667-466E-8B22-AC475DECA8B1}" type="datetimeFigureOut">
              <a:rPr lang="tr-TR"/>
              <a:pPr>
                <a:defRPr/>
              </a:pPr>
              <a:t>10.12.2012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D1905E-2D2B-44DA-B588-ABAEC75A0F4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794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6FD5F6-79A7-4DC0-B928-A521C9166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5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ADB4DF-22DD-4133-A411-3AE8CE3DC05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5699-AFB4-4CB1-A3BD-49F2C22CF9E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5699-AFB4-4CB1-A3BD-49F2C22CF9E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5C7665-125A-4D34-90F8-72BB3F043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63802A0-6624-4AA0-A8A0-C59E02CE0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05600" y="571500"/>
            <a:ext cx="2133600" cy="4343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571500"/>
            <a:ext cx="6248400" cy="4343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73B404-00D0-4417-AFEA-BD04AF469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571500"/>
            <a:ext cx="8534400" cy="62865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304800" y="1314450"/>
            <a:ext cx="8534400" cy="360045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22FE48-657A-4D70-904D-908A52EE6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400" b="0"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87CA0C-0EE1-432F-8E18-526627819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4191000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191000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5A5556-D296-43AD-A334-438B3CD04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0F33A0-8B71-49A3-964D-63CABF9CA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A5ED5-9F0C-4D3F-878C-2C93923A9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934215-F93B-4FEF-A99B-B19138BC7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298A45-A8CA-4245-9D3A-1FEFCC025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71E8B4-58A0-4660-9F59-F45443B7C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solidFill>
            <a:srgbClr val="1F318D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pic>
        <p:nvPicPr>
          <p:cNvPr id="1027" name="Picture 9" descr="bar"/>
          <p:cNvPicPr>
            <a:picLocks noChangeAspect="1" noChangeArrowheads="1"/>
          </p:cNvPicPr>
          <p:nvPr/>
        </p:nvPicPr>
        <p:blipFill>
          <a:blip r:embed="rId14" cstate="print"/>
          <a:srcRect l="-209" t="59564"/>
          <a:stretch>
            <a:fillRect/>
          </a:stretch>
        </p:blipFill>
        <p:spPr bwMode="auto">
          <a:xfrm>
            <a:off x="-19050" y="403622"/>
            <a:ext cx="9163050" cy="11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71500"/>
            <a:ext cx="85344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14450"/>
            <a:ext cx="85344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0"/>
            <a:ext cx="632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BDDEB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1"/>
            <a:ext cx="838200" cy="40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CBDDEB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8DEBA88-0B27-43D3-B9CF-AA83729CC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8267700" y="71438"/>
            <a:ext cx="0" cy="26074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pic>
        <p:nvPicPr>
          <p:cNvPr id="1033" name="Picture 18" descr="Untitled-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8600" y="50006"/>
            <a:ext cx="1219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1F318D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60000"/>
        </a:buClr>
        <a:buSzPct val="8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F318D"/>
        </a:buClr>
        <a:buSzPct val="90000"/>
        <a:buFont typeface="Wingdings" pitchFamily="2" charset="2"/>
        <a:buChar char="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809750"/>
          </a:xfrm>
          <a:prstGeom prst="rect">
            <a:avLst/>
          </a:prstGeom>
          <a:solidFill>
            <a:srgbClr val="131E5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743200" y="-114300"/>
            <a:ext cx="3505200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8800" dirty="0" err="1">
                <a:solidFill>
                  <a:schemeClr val="bg1"/>
                </a:solidFill>
              </a:rPr>
              <a:t>tepav</a:t>
            </a:r>
            <a:endParaRPr lang="tr-TR" sz="8800" dirty="0">
              <a:solidFill>
                <a:schemeClr val="bg1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0" y="1307618"/>
            <a:ext cx="60198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1600" b="0" dirty="0" err="1" smtClean="0">
                <a:solidFill>
                  <a:schemeClr val="bg1"/>
                </a:solidFill>
              </a:rPr>
              <a:t>The</a:t>
            </a:r>
            <a:r>
              <a:rPr lang="tr-TR" sz="1600" b="0" dirty="0" smtClean="0">
                <a:solidFill>
                  <a:schemeClr val="bg1"/>
                </a:solidFill>
              </a:rPr>
              <a:t> </a:t>
            </a:r>
            <a:r>
              <a:rPr lang="tr-TR" sz="1600" b="0" dirty="0" err="1" smtClean="0">
                <a:solidFill>
                  <a:schemeClr val="bg1"/>
                </a:solidFill>
              </a:rPr>
              <a:t>Economic</a:t>
            </a:r>
            <a:r>
              <a:rPr lang="tr-TR" sz="1600" b="0" dirty="0" smtClean="0">
                <a:solidFill>
                  <a:schemeClr val="bg1"/>
                </a:solidFill>
              </a:rPr>
              <a:t> </a:t>
            </a:r>
            <a:r>
              <a:rPr lang="tr-TR" sz="1600" b="0" dirty="0" err="1">
                <a:solidFill>
                  <a:schemeClr val="bg1"/>
                </a:solidFill>
              </a:rPr>
              <a:t>Policy</a:t>
            </a:r>
            <a:r>
              <a:rPr lang="tr-TR" sz="1600" b="0" dirty="0">
                <a:solidFill>
                  <a:schemeClr val="bg1"/>
                </a:solidFill>
              </a:rPr>
              <a:t> </a:t>
            </a:r>
            <a:r>
              <a:rPr lang="tr-TR" sz="1600" b="0" dirty="0" err="1">
                <a:solidFill>
                  <a:schemeClr val="bg1"/>
                </a:solidFill>
              </a:rPr>
              <a:t>Research</a:t>
            </a:r>
            <a:r>
              <a:rPr lang="tr-TR" sz="1600" b="0" dirty="0">
                <a:solidFill>
                  <a:schemeClr val="bg1"/>
                </a:solidFill>
              </a:rPr>
              <a:t> </a:t>
            </a:r>
            <a:r>
              <a:rPr lang="tr-TR" sz="1600" b="0" dirty="0" err="1">
                <a:solidFill>
                  <a:schemeClr val="bg1"/>
                </a:solidFill>
              </a:rPr>
              <a:t>Foundation</a:t>
            </a:r>
            <a:r>
              <a:rPr lang="tr-TR" sz="1600" b="0" dirty="0">
                <a:solidFill>
                  <a:schemeClr val="bg1"/>
                </a:solidFill>
              </a:rPr>
              <a:t> of </a:t>
            </a:r>
            <a:r>
              <a:rPr lang="tr-TR" sz="1600" b="0" dirty="0" err="1">
                <a:solidFill>
                  <a:schemeClr val="bg1"/>
                </a:solidFill>
              </a:rPr>
              <a:t>Turkey</a:t>
            </a:r>
            <a:endParaRPr lang="tr-TR" sz="1600" b="0" dirty="0">
              <a:solidFill>
                <a:schemeClr val="bg1"/>
              </a:solidFill>
            </a:endParaRPr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829050"/>
            <a:ext cx="3810000" cy="10287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en-US" sz="2000" noProof="0" dirty="0" smtClean="0"/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sz="2000" noProof="0" dirty="0" err="1" smtClean="0"/>
              <a:t>Sarp</a:t>
            </a:r>
            <a:r>
              <a:rPr lang="en-US" sz="2000" noProof="0" dirty="0" smtClean="0"/>
              <a:t> Kalkan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tr-TR" sz="1600" noProof="0" dirty="0" err="1" smtClean="0"/>
              <a:t>Moscow</a:t>
            </a:r>
            <a:r>
              <a:rPr lang="tr-TR" sz="1600" noProof="0" dirty="0" smtClean="0"/>
              <a:t> </a:t>
            </a:r>
            <a:r>
              <a:rPr lang="en-US" sz="1600" noProof="0" dirty="0" smtClean="0"/>
              <a:t>- </a:t>
            </a:r>
            <a:r>
              <a:rPr lang="tr-TR" sz="1600" noProof="0" dirty="0" err="1" smtClean="0"/>
              <a:t>December</a:t>
            </a:r>
            <a:r>
              <a:rPr lang="en-US" sz="1600" noProof="0" dirty="0" smtClean="0"/>
              <a:t> </a:t>
            </a:r>
            <a:r>
              <a:rPr lang="tr-TR" sz="1600" noProof="0" dirty="0" smtClean="0"/>
              <a:t>11</a:t>
            </a:r>
            <a:r>
              <a:rPr lang="en-US" sz="1600" noProof="0" dirty="0" smtClean="0"/>
              <a:t>, 2012</a:t>
            </a:r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57200" y="1993934"/>
            <a:ext cx="8382000" cy="1477328"/>
          </a:xfr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600" noProof="0" dirty="0" smtClean="0">
                <a:solidFill>
                  <a:schemeClr val="accent2"/>
                </a:solidFill>
              </a:rPr>
              <a:t>G20: </a:t>
            </a:r>
            <a:r>
              <a:rPr lang="en-US" sz="3600" noProof="0" dirty="0" smtClean="0">
                <a:solidFill>
                  <a:schemeClr val="accent2"/>
                </a:solidFill>
              </a:rPr>
              <a:t/>
            </a:r>
            <a:br>
              <a:rPr lang="en-US" sz="3600" noProof="0" dirty="0" smtClean="0">
                <a:solidFill>
                  <a:schemeClr val="accent2"/>
                </a:solidFill>
              </a:rPr>
            </a:br>
            <a:r>
              <a:rPr lang="tr-TR" sz="2400" noProof="0" dirty="0" err="1" smtClean="0">
                <a:solidFill>
                  <a:schemeClr val="accent2"/>
                </a:solidFill>
              </a:rPr>
              <a:t>Need</a:t>
            </a:r>
            <a:r>
              <a:rPr lang="tr-TR" sz="2400" noProof="0" dirty="0" smtClean="0">
                <a:solidFill>
                  <a:schemeClr val="accent2"/>
                </a:solidFill>
              </a:rPr>
              <a:t> </a:t>
            </a:r>
            <a:r>
              <a:rPr lang="tr-TR" sz="2400" noProof="0" dirty="0" err="1" smtClean="0">
                <a:solidFill>
                  <a:schemeClr val="accent2"/>
                </a:solidFill>
              </a:rPr>
              <a:t>for</a:t>
            </a:r>
            <a:r>
              <a:rPr lang="tr-TR" sz="2400" noProof="0" dirty="0" smtClean="0">
                <a:solidFill>
                  <a:schemeClr val="accent2"/>
                </a:solidFill>
              </a:rPr>
              <a:t> an </a:t>
            </a:r>
            <a:r>
              <a:rPr lang="tr-TR" sz="2400" noProof="0" dirty="0" err="1" smtClean="0">
                <a:solidFill>
                  <a:schemeClr val="accent2"/>
                </a:solidFill>
              </a:rPr>
              <a:t>inclusive</a:t>
            </a:r>
            <a:r>
              <a:rPr lang="tr-TR" sz="2400" noProof="0" dirty="0" smtClean="0">
                <a:solidFill>
                  <a:schemeClr val="accent2"/>
                </a:solidFill>
              </a:rPr>
              <a:t> </a:t>
            </a:r>
            <a:r>
              <a:rPr lang="tr-TR" sz="2400" noProof="0" dirty="0" err="1" smtClean="0">
                <a:solidFill>
                  <a:schemeClr val="accent2"/>
                </a:solidFill>
              </a:rPr>
              <a:t>growth</a:t>
            </a:r>
            <a:r>
              <a:rPr lang="tr-TR" sz="2400" noProof="0" dirty="0" smtClean="0">
                <a:solidFill>
                  <a:schemeClr val="accent2"/>
                </a:solidFill>
              </a:rPr>
              <a:t> </a:t>
            </a:r>
            <a:r>
              <a:rPr lang="tr-TR" sz="2400" noProof="0" dirty="0" err="1" smtClean="0">
                <a:solidFill>
                  <a:schemeClr val="accent2"/>
                </a:solidFill>
              </a:rPr>
              <a:t>agenda</a:t>
            </a:r>
            <a:endParaRPr lang="en-US" sz="3600" noProof="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400" y="723900"/>
            <a:ext cx="8686800" cy="628650"/>
          </a:xfrm>
        </p:spPr>
        <p:txBody>
          <a:bodyPr/>
          <a:lstStyle/>
          <a:p>
            <a:r>
              <a:rPr lang="tr-TR" sz="3600" dirty="0" err="1" smtClean="0"/>
              <a:t>Export</a:t>
            </a:r>
            <a:r>
              <a:rPr lang="tr-TR" sz="3600" dirty="0" smtClean="0"/>
              <a:t> </a:t>
            </a:r>
            <a:r>
              <a:rPr lang="tr-TR" sz="3600" dirty="0" err="1" smtClean="0"/>
              <a:t>baskets</a:t>
            </a:r>
            <a:r>
              <a:rPr lang="tr-TR" sz="3600" dirty="0" smtClean="0"/>
              <a:t> </a:t>
            </a:r>
            <a:r>
              <a:rPr lang="tr-TR" sz="3600" dirty="0" err="1" smtClean="0"/>
              <a:t>mostly</a:t>
            </a:r>
            <a:r>
              <a:rPr lang="tr-TR" sz="3600" dirty="0" smtClean="0"/>
              <a:t> </a:t>
            </a:r>
            <a:r>
              <a:rPr lang="tr-TR" sz="3600" dirty="0" err="1" smtClean="0"/>
              <a:t>designed</a:t>
            </a:r>
            <a:r>
              <a:rPr lang="tr-TR" sz="3600" dirty="0" smtClean="0"/>
              <a:t> </a:t>
            </a:r>
            <a:br>
              <a:rPr lang="tr-TR" sz="3600" dirty="0" smtClean="0"/>
            </a:br>
            <a:r>
              <a:rPr lang="tr-TR" sz="3600" dirty="0" err="1" smtClean="0"/>
              <a:t>towards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‘</a:t>
            </a:r>
            <a:r>
              <a:rPr lang="tr-TR" sz="3600" dirty="0" err="1" smtClean="0"/>
              <a:t>north</a:t>
            </a:r>
            <a:r>
              <a:rPr lang="tr-TR" sz="3600" dirty="0" smtClean="0"/>
              <a:t>’</a:t>
            </a:r>
            <a:endParaRPr lang="tr-TR" sz="36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Grafik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884519"/>
              </p:ext>
            </p:extLst>
          </p:nvPr>
        </p:nvGraphicFramePr>
        <p:xfrm>
          <a:off x="3744000" y="1291856"/>
          <a:ext cx="5400000" cy="3851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/>
          <p:cNvSpPr/>
          <p:nvPr/>
        </p:nvSpPr>
        <p:spPr bwMode="auto">
          <a:xfrm>
            <a:off x="6858000" y="2800350"/>
            <a:ext cx="304800" cy="304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Düz Ok Bağlayıcısı 7"/>
          <p:cNvCxnSpPr/>
          <p:nvPr/>
        </p:nvCxnSpPr>
        <p:spPr bwMode="auto">
          <a:xfrm flipH="1">
            <a:off x="2895600" y="2952750"/>
            <a:ext cx="396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Metin kutusu 8"/>
          <p:cNvSpPr txBox="1"/>
          <p:nvPr/>
        </p:nvSpPr>
        <p:spPr>
          <a:xfrm>
            <a:off x="1982972" y="3070151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 smtClean="0"/>
              <a:t>China</a:t>
            </a:r>
            <a:endParaRPr lang="tr-TR" sz="2000" dirty="0"/>
          </a:p>
        </p:txBody>
      </p:sp>
      <p:cxnSp>
        <p:nvCxnSpPr>
          <p:cNvPr id="11" name="Düz Ok Bağlayıcısı 10"/>
          <p:cNvCxnSpPr/>
          <p:nvPr/>
        </p:nvCxnSpPr>
        <p:spPr bwMode="auto">
          <a:xfrm flipH="1" flipV="1">
            <a:off x="1524000" y="2616244"/>
            <a:ext cx="611372" cy="546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Düz Ok Bağlayıcısı 11"/>
          <p:cNvCxnSpPr/>
          <p:nvPr/>
        </p:nvCxnSpPr>
        <p:spPr bwMode="auto">
          <a:xfrm flipH="1">
            <a:off x="1524000" y="3422606"/>
            <a:ext cx="611372" cy="5969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78275"/>
              </p:ext>
            </p:extLst>
          </p:nvPr>
        </p:nvGraphicFramePr>
        <p:xfrm>
          <a:off x="427075" y="1954619"/>
          <a:ext cx="1072116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0887"/>
                <a:gridCol w="38122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 dirty="0">
                          <a:effectLst/>
                        </a:rPr>
                        <a:t>USA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 dirty="0">
                          <a:effectLst/>
                        </a:rPr>
                        <a:t>60.6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 dirty="0" err="1">
                          <a:effectLst/>
                        </a:rPr>
                        <a:t>Mexico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>
                          <a:effectLst/>
                        </a:rPr>
                        <a:t>56.9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 dirty="0">
                          <a:effectLst/>
                        </a:rPr>
                        <a:t>Germany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 dirty="0">
                          <a:effectLst/>
                        </a:rPr>
                        <a:t>56.5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 dirty="0">
                          <a:effectLst/>
                        </a:rPr>
                        <a:t>EU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 dirty="0">
                          <a:effectLst/>
                        </a:rPr>
                        <a:t>54.3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>
                          <a:effectLst/>
                        </a:rPr>
                        <a:t>Australia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 dirty="0">
                          <a:effectLst/>
                        </a:rPr>
                        <a:t>53.0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8" name="Tablo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316207"/>
              </p:ext>
            </p:extLst>
          </p:nvPr>
        </p:nvGraphicFramePr>
        <p:xfrm>
          <a:off x="334926" y="3867150"/>
          <a:ext cx="12192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074"/>
                <a:gridCol w="41112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>
                          <a:effectLst/>
                        </a:rPr>
                        <a:t>Indonesia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>
                          <a:effectLst/>
                        </a:rPr>
                        <a:t>40.0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>
                          <a:effectLst/>
                        </a:rPr>
                        <a:t>S. Korea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>
                          <a:effectLst/>
                        </a:rPr>
                        <a:t>39.6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>
                          <a:effectLst/>
                        </a:rPr>
                        <a:t>S. Arabia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>
                          <a:effectLst/>
                        </a:rPr>
                        <a:t>39.2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>
                          <a:effectLst/>
                        </a:rPr>
                        <a:t>Turkey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>
                          <a:effectLst/>
                        </a:rPr>
                        <a:t>38.9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u="none" strike="noStrike">
                          <a:effectLst/>
                        </a:rPr>
                        <a:t>India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u="none" strike="noStrike" dirty="0">
                          <a:effectLst/>
                        </a:rPr>
                        <a:t>30.5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1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 txBox="1">
            <a:spLocks/>
          </p:cNvSpPr>
          <p:nvPr/>
        </p:nvSpPr>
        <p:spPr bwMode="auto">
          <a:xfrm>
            <a:off x="252414" y="535781"/>
            <a:ext cx="835203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tr-TR" dirty="0" err="1" smtClean="0">
                <a:solidFill>
                  <a:srgbClr val="1F318D"/>
                </a:solidFill>
                <a:latin typeface="Tahoma" charset="0"/>
              </a:rPr>
              <a:t>Even</a:t>
            </a:r>
            <a:r>
              <a:rPr lang="tr-TR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dirty="0" err="1" smtClean="0">
                <a:solidFill>
                  <a:srgbClr val="1F318D"/>
                </a:solidFill>
                <a:latin typeface="Tahoma" charset="0"/>
              </a:rPr>
              <a:t>trade</a:t>
            </a:r>
            <a:r>
              <a:rPr lang="tr-TR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dirty="0" err="1" smtClean="0">
                <a:solidFill>
                  <a:srgbClr val="1F318D"/>
                </a:solidFill>
                <a:latin typeface="Tahoma" charset="0"/>
              </a:rPr>
              <a:t>routes</a:t>
            </a:r>
            <a:r>
              <a:rPr lang="tr-TR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dirty="0" err="1" smtClean="0">
                <a:solidFill>
                  <a:srgbClr val="1F318D"/>
                </a:solidFill>
                <a:latin typeface="Tahoma" charset="0"/>
              </a:rPr>
              <a:t>are</a:t>
            </a:r>
            <a:r>
              <a:rPr lang="tr-TR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dirty="0" err="1" smtClean="0">
                <a:solidFill>
                  <a:srgbClr val="1F318D"/>
                </a:solidFill>
                <a:latin typeface="Tahoma" charset="0"/>
              </a:rPr>
              <a:t>designed</a:t>
            </a:r>
            <a:r>
              <a:rPr lang="tr-TR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dirty="0" err="1" smtClean="0">
                <a:solidFill>
                  <a:srgbClr val="1F318D"/>
                </a:solidFill>
                <a:latin typeface="Tahoma" charset="0"/>
              </a:rPr>
              <a:t>accordingly</a:t>
            </a:r>
            <a:endParaRPr lang="tr-TR" dirty="0" smtClean="0">
              <a:solidFill>
                <a:srgbClr val="1F318D"/>
              </a:solidFill>
              <a:latin typeface="Tahoma" charset="0"/>
            </a:endParaRPr>
          </a:p>
          <a:p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How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would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you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ship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your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cargo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from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Istanbul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to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Karachi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or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 </a:t>
            </a:r>
            <a:r>
              <a:rPr lang="tr-TR" sz="2000" b="0" dirty="0" err="1" smtClean="0">
                <a:solidFill>
                  <a:srgbClr val="1F318D"/>
                </a:solidFill>
                <a:latin typeface="Tahoma" charset="0"/>
              </a:rPr>
              <a:t>Mumbai</a:t>
            </a:r>
            <a:r>
              <a:rPr lang="tr-TR" sz="2000" b="0" dirty="0" smtClean="0">
                <a:solidFill>
                  <a:srgbClr val="1F318D"/>
                </a:solidFill>
                <a:latin typeface="Tahoma" charset="0"/>
              </a:rPr>
              <a:t>?</a:t>
            </a:r>
            <a:endParaRPr lang="tr-TR" sz="2000" b="0" dirty="0">
              <a:solidFill>
                <a:srgbClr val="FF0000"/>
              </a:solidFill>
              <a:latin typeface="Tahoma" charset="0"/>
            </a:endParaRPr>
          </a:p>
        </p:txBody>
      </p:sp>
      <p:grpSp>
        <p:nvGrpSpPr>
          <p:cNvPr id="4" name="Grup 3"/>
          <p:cNvGrpSpPr/>
          <p:nvPr/>
        </p:nvGrpSpPr>
        <p:grpSpPr>
          <a:xfrm>
            <a:off x="457200" y="1428750"/>
            <a:ext cx="7920000" cy="3600000"/>
            <a:chOff x="0" y="1204019"/>
            <a:chExt cx="9148763" cy="3960019"/>
          </a:xfrm>
        </p:grpSpPr>
        <p:pic>
          <p:nvPicPr>
            <p:cNvPr id="46081" name="Picture 5" descr="Demiryolları Haritası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3" y="1204019"/>
              <a:ext cx="9144000" cy="396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420" name="Curved Connector 17419"/>
            <p:cNvCxnSpPr/>
            <p:nvPr/>
          </p:nvCxnSpPr>
          <p:spPr>
            <a:xfrm>
              <a:off x="3109913" y="3201889"/>
              <a:ext cx="1528762" cy="486965"/>
            </a:xfrm>
            <a:prstGeom prst="curvedConnector3">
              <a:avLst/>
            </a:prstGeom>
            <a:ln w="571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22" name="Curved Connector 17421"/>
            <p:cNvCxnSpPr/>
            <p:nvPr/>
          </p:nvCxnSpPr>
          <p:spPr>
            <a:xfrm flipV="1">
              <a:off x="4638676" y="3418582"/>
              <a:ext cx="531813" cy="270272"/>
            </a:xfrm>
            <a:prstGeom prst="curvedConnector3">
              <a:avLst/>
            </a:prstGeom>
            <a:ln w="57150" cmpd="sng"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/>
            <p:nvPr/>
          </p:nvCxnSpPr>
          <p:spPr>
            <a:xfrm>
              <a:off x="5170488" y="3418582"/>
              <a:ext cx="1528762" cy="485775"/>
            </a:xfrm>
            <a:prstGeom prst="curvedConnector3">
              <a:avLst/>
            </a:prstGeom>
            <a:ln w="571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 bwMode="auto">
            <a:xfrm>
              <a:off x="4788024" y="3634457"/>
              <a:ext cx="432048" cy="594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H="1" flipV="1">
              <a:off x="1331640" y="2824366"/>
              <a:ext cx="1224136" cy="1741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 flipV="1">
              <a:off x="2483768" y="2824367"/>
              <a:ext cx="648072" cy="378042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" name="TextBox 1"/>
            <p:cNvSpPr txBox="1"/>
            <p:nvPr/>
          </p:nvSpPr>
          <p:spPr>
            <a:xfrm>
              <a:off x="1259632" y="2463738"/>
              <a:ext cx="12241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Istanbul</a:t>
              </a:r>
              <a:endParaRPr lang="en-US" sz="16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22520" y="3148403"/>
              <a:ext cx="11881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Islamabad</a:t>
              </a:r>
              <a:endParaRPr lang="en-US" sz="16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59832" y="2932378"/>
              <a:ext cx="8522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Tehran</a:t>
              </a:r>
              <a:endParaRPr lang="en-US" sz="16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10636" y="3627488"/>
              <a:ext cx="9124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err="1" smtClean="0"/>
                <a:t>Dhakka</a:t>
              </a:r>
              <a:endParaRPr lang="en-US" sz="16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171472" y="4076949"/>
              <a:ext cx="9605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Mumbai</a:t>
              </a:r>
              <a:endParaRPr lang="en-US" sz="1600" b="1" dirty="0"/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0" y="3273828"/>
              <a:ext cx="1763688" cy="16201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691680" y="3381840"/>
              <a:ext cx="1008112" cy="15121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Curved Connector 19"/>
            <p:cNvCxnSpPr/>
            <p:nvPr/>
          </p:nvCxnSpPr>
          <p:spPr bwMode="auto">
            <a:xfrm flipV="1">
              <a:off x="2699792" y="3867894"/>
              <a:ext cx="1944216" cy="1026114"/>
            </a:xfrm>
            <a:prstGeom prst="curvedConnector3">
              <a:avLst>
                <a:gd name="adj1" fmla="val 96659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46087" name="Curved Connector 46086"/>
            <p:cNvCxnSpPr/>
            <p:nvPr/>
          </p:nvCxnSpPr>
          <p:spPr bwMode="auto">
            <a:xfrm rot="10800000" flipV="1">
              <a:off x="107504" y="2841780"/>
              <a:ext cx="1152128" cy="324036"/>
            </a:xfrm>
            <a:prstGeom prst="curvedConnector3">
              <a:avLst>
                <a:gd name="adj1" fmla="val 748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11734" y="3104841"/>
              <a:ext cx="15536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v</a:t>
              </a:r>
              <a:r>
                <a:rPr lang="en-US" sz="1600" b="1" dirty="0" smtClean="0"/>
                <a:t>ia Rotterdam</a:t>
              </a:r>
              <a:endParaRPr lang="en-US" sz="16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756560" y="3651870"/>
              <a:ext cx="9364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Karachi</a:t>
              </a:r>
              <a:endParaRPr lang="en-US" sz="1600" b="1" dirty="0"/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5460503" y="1953012"/>
              <a:ext cx="792088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5460503" y="1682982"/>
              <a:ext cx="79208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6324600" y="1790994"/>
              <a:ext cx="25138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 Container train railroad</a:t>
              </a:r>
              <a:endParaRPr lang="en-US" sz="16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324599" y="1520964"/>
              <a:ext cx="23182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Shipping liner service</a:t>
              </a:r>
              <a:endParaRPr lang="en-US" sz="1600" dirty="0"/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V="1">
              <a:off x="4427984" y="4299942"/>
              <a:ext cx="720080" cy="2700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Multiply 1"/>
            <p:cNvSpPr/>
            <p:nvPr/>
          </p:nvSpPr>
          <p:spPr bwMode="auto">
            <a:xfrm>
              <a:off x="2195776" y="2661780"/>
              <a:ext cx="360000" cy="360000"/>
            </a:xfrm>
            <a:prstGeom prst="mathMultiply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Multiply 1"/>
            <p:cNvSpPr/>
            <p:nvPr/>
          </p:nvSpPr>
          <p:spPr bwMode="auto">
            <a:xfrm>
              <a:off x="3732117" y="3301469"/>
              <a:ext cx="360000" cy="360000"/>
            </a:xfrm>
            <a:prstGeom prst="mathMultiply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5" name="Altbilgi Yer Tutucusu 3"/>
          <p:cNvSpPr>
            <a:spLocks noGrp="1"/>
          </p:cNvSpPr>
          <p:nvPr>
            <p:ph type="ftr" sz="quarter" idx="10"/>
          </p:nvPr>
        </p:nvSpPr>
        <p:spPr>
          <a:xfrm>
            <a:off x="1905000" y="-19050"/>
            <a:ext cx="6324600" cy="400050"/>
          </a:xfrm>
        </p:spPr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36" name="Slayt Numarası Yer Tutucusu 4"/>
          <p:cNvSpPr>
            <a:spLocks noGrp="1"/>
          </p:cNvSpPr>
          <p:nvPr>
            <p:ph type="sldNum" sz="quarter" idx="11"/>
          </p:nvPr>
        </p:nvSpPr>
        <p:spPr>
          <a:xfrm>
            <a:off x="8305800" y="1"/>
            <a:ext cx="838200" cy="402431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tr-TR" sz="2400" dirty="0" smtClean="0"/>
              <a:t>Trade complementarity is </a:t>
            </a:r>
            <a:r>
              <a:rPr lang="tr-TR" sz="2400" dirty="0" err="1" smtClean="0"/>
              <a:t>low</a:t>
            </a:r>
            <a:r>
              <a:rPr lang="tr-TR" sz="2400" dirty="0"/>
              <a:t> </a:t>
            </a:r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emerging</a:t>
            </a:r>
            <a:r>
              <a:rPr lang="tr-TR" sz="2400" dirty="0" smtClean="0"/>
              <a:t> </a:t>
            </a:r>
            <a:r>
              <a:rPr lang="tr-TR" sz="2400" dirty="0" err="1" smtClean="0"/>
              <a:t>countries</a:t>
            </a:r>
            <a:r>
              <a:rPr lang="tr-TR" sz="2400" dirty="0" smtClean="0"/>
              <a:t>, </a:t>
            </a:r>
            <a:r>
              <a:rPr lang="tr-TR" sz="2400" dirty="0" err="1" smtClean="0"/>
              <a:t>largely</a:t>
            </a:r>
            <a:r>
              <a:rPr lang="tr-TR" sz="2400" dirty="0" smtClean="0"/>
              <a:t> </a:t>
            </a:r>
            <a:r>
              <a:rPr lang="tr-TR" sz="2400" dirty="0" err="1" smtClean="0"/>
              <a:t>due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low</a:t>
            </a:r>
            <a:r>
              <a:rPr lang="tr-TR" sz="2400" dirty="0" smtClean="0"/>
              <a:t> FDI </a:t>
            </a:r>
            <a:r>
              <a:rPr lang="tr-TR" sz="2400" dirty="0" err="1" smtClean="0"/>
              <a:t>flows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them</a:t>
            </a:r>
            <a:r>
              <a:rPr lang="tr-TR" sz="2400" dirty="0" smtClean="0"/>
              <a:t> </a:t>
            </a:r>
            <a:endParaRPr lang="tr-TR" sz="2400" dirty="0" smtClean="0"/>
          </a:p>
          <a:p>
            <a:pPr>
              <a:spcBef>
                <a:spcPts val="1800"/>
              </a:spcBef>
            </a:pPr>
            <a:r>
              <a:rPr lang="tr-TR" sz="2400" dirty="0" smtClean="0"/>
              <a:t>FDI is </a:t>
            </a:r>
            <a:r>
              <a:rPr lang="tr-TR" sz="2400" dirty="0" err="1" smtClean="0"/>
              <a:t>low</a:t>
            </a:r>
            <a:r>
              <a:rPr lang="tr-TR" sz="2400" dirty="0" smtClean="0"/>
              <a:t> </a:t>
            </a:r>
            <a:r>
              <a:rPr lang="tr-TR" sz="2400" dirty="0" err="1" smtClean="0"/>
              <a:t>due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low</a:t>
            </a:r>
            <a:r>
              <a:rPr lang="tr-TR" sz="2400" dirty="0" smtClean="0"/>
              <a:t> </a:t>
            </a:r>
            <a:r>
              <a:rPr lang="tr-TR" sz="2400" dirty="0" err="1" smtClean="0"/>
              <a:t>connectivity</a:t>
            </a:r>
            <a:endParaRPr lang="tr-TR" sz="2400" dirty="0" smtClean="0"/>
          </a:p>
          <a:p>
            <a:pPr>
              <a:spcBef>
                <a:spcPts val="1800"/>
              </a:spcBef>
            </a:pPr>
            <a:r>
              <a:rPr lang="tr-TR" sz="2400" dirty="0" err="1" smtClean="0"/>
              <a:t>Need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think</a:t>
            </a:r>
            <a:r>
              <a:rPr lang="tr-TR" sz="2400" dirty="0" smtClean="0"/>
              <a:t> of </a:t>
            </a:r>
            <a:r>
              <a:rPr lang="tr-TR" sz="2400" dirty="0" err="1" smtClean="0"/>
              <a:t>about</a:t>
            </a:r>
            <a:r>
              <a:rPr lang="tr-TR" sz="2400" dirty="0" smtClean="0"/>
              <a:t> </a:t>
            </a:r>
            <a:r>
              <a:rPr lang="tr-TR" sz="2400" dirty="0" err="1" smtClean="0"/>
              <a:t>alternative</a:t>
            </a:r>
            <a:r>
              <a:rPr lang="tr-TR" sz="2400" dirty="0" smtClean="0"/>
              <a:t> </a:t>
            </a:r>
            <a:r>
              <a:rPr lang="tr-TR" sz="2400" dirty="0" err="1" smtClean="0"/>
              <a:t>transportation</a:t>
            </a:r>
            <a:r>
              <a:rPr lang="tr-TR" sz="2400" dirty="0" smtClean="0"/>
              <a:t> </a:t>
            </a:r>
            <a:r>
              <a:rPr lang="tr-TR" sz="2400" dirty="0" err="1" smtClean="0"/>
              <a:t>modes</a:t>
            </a:r>
            <a:endParaRPr lang="tr-TR" sz="2400" dirty="0" smtClean="0"/>
          </a:p>
          <a:p>
            <a:pPr lvl="1">
              <a:spcBef>
                <a:spcPts val="1800"/>
              </a:spcBef>
            </a:pPr>
            <a:r>
              <a:rPr lang="tr-TR" sz="2000" dirty="0" smtClean="0"/>
              <a:t> FDI </a:t>
            </a:r>
            <a:r>
              <a:rPr lang="tr-TR" sz="2000" dirty="0" err="1" smtClean="0"/>
              <a:t>flows</a:t>
            </a:r>
            <a:r>
              <a:rPr lang="tr-TR" sz="2000" dirty="0" smtClean="0"/>
              <a:t>: </a:t>
            </a:r>
            <a:r>
              <a:rPr lang="tr-TR" sz="2000" dirty="0" err="1" smtClean="0"/>
              <a:t>MNCs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SMEs</a:t>
            </a:r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71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723900"/>
            <a:ext cx="8534400" cy="628650"/>
          </a:xfrm>
        </p:spPr>
        <p:txBody>
          <a:bodyPr/>
          <a:lstStyle/>
          <a:p>
            <a:r>
              <a:rPr lang="tr-TR" sz="3200" b="1" dirty="0" smtClean="0"/>
              <a:t>How </a:t>
            </a:r>
            <a:r>
              <a:rPr lang="tr-TR" sz="3200" b="1" dirty="0" err="1" smtClean="0"/>
              <a:t>to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tailor</a:t>
            </a:r>
            <a:r>
              <a:rPr lang="tr-TR" sz="3200" b="1" dirty="0" smtClean="0"/>
              <a:t> G-20 </a:t>
            </a:r>
            <a:r>
              <a:rPr lang="tr-TR" sz="3200" b="1" dirty="0" err="1" smtClean="0"/>
              <a:t>agenda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toward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more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inclusiveness</a:t>
            </a:r>
            <a:r>
              <a:rPr lang="tr-TR" sz="3200" b="1" dirty="0" smtClean="0"/>
              <a:t>?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504950"/>
            <a:ext cx="8534400" cy="3409950"/>
          </a:xfrm>
        </p:spPr>
        <p:txBody>
          <a:bodyPr/>
          <a:lstStyle/>
          <a:p>
            <a:r>
              <a:rPr lang="tr-TR" dirty="0" err="1" smtClean="0"/>
              <a:t>Big</a:t>
            </a:r>
            <a:r>
              <a:rPr lang="tr-TR" dirty="0" smtClean="0"/>
              <a:t> </a:t>
            </a:r>
            <a:r>
              <a:rPr lang="tr-TR" dirty="0" err="1" smtClean="0"/>
              <a:t>issues</a:t>
            </a:r>
            <a:r>
              <a:rPr lang="tr-TR" dirty="0"/>
              <a:t>?</a:t>
            </a:r>
            <a:endParaRPr lang="tr-TR" dirty="0" smtClean="0"/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Focus</a:t>
            </a:r>
            <a:r>
              <a:rPr lang="tr-TR" dirty="0" smtClean="0"/>
              <a:t> on re-</a:t>
            </a:r>
            <a:r>
              <a:rPr lang="tr-TR" dirty="0" err="1" smtClean="0"/>
              <a:t>industrialziation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Focus</a:t>
            </a:r>
            <a:r>
              <a:rPr lang="tr-TR" dirty="0" smtClean="0"/>
              <a:t> on </a:t>
            </a:r>
            <a:r>
              <a:rPr lang="tr-TR" dirty="0" err="1" smtClean="0"/>
              <a:t>connectivity</a:t>
            </a:r>
            <a:endParaRPr lang="tr-TR" dirty="0" smtClean="0"/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Focus</a:t>
            </a:r>
            <a:r>
              <a:rPr lang="tr-TR" dirty="0" smtClean="0"/>
              <a:t> on </a:t>
            </a:r>
            <a:r>
              <a:rPr lang="tr-TR" dirty="0" err="1" smtClean="0"/>
              <a:t>entpreprenuship</a:t>
            </a:r>
            <a:r>
              <a:rPr lang="tr-TR" dirty="0" smtClean="0"/>
              <a:t> (</a:t>
            </a:r>
            <a:r>
              <a:rPr lang="tr-TR" dirty="0" err="1" smtClean="0"/>
              <a:t>women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youth</a:t>
            </a:r>
            <a:r>
              <a:rPr lang="tr-TR" dirty="0" smtClean="0"/>
              <a:t>)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workable</a:t>
            </a:r>
            <a:r>
              <a:rPr lang="tr-TR" dirty="0" smtClean="0"/>
              <a:t> program? </a:t>
            </a:r>
          </a:p>
          <a:p>
            <a:pPr lvl="1"/>
            <a:r>
              <a:rPr lang="tr-TR" dirty="0"/>
              <a:t> </a:t>
            </a:r>
            <a:r>
              <a:rPr lang="tr-TR" dirty="0" smtClean="0"/>
              <a:t>SME </a:t>
            </a:r>
            <a:r>
              <a:rPr lang="tr-TR" dirty="0" err="1" smtClean="0"/>
              <a:t>internationalization</a:t>
            </a:r>
            <a:r>
              <a:rPr lang="tr-TR" dirty="0" smtClean="0"/>
              <a:t> </a:t>
            </a:r>
          </a:p>
          <a:p>
            <a:pPr lvl="2"/>
            <a:r>
              <a:rPr lang="en-US" dirty="0"/>
              <a:t>not led by MNEs, but </a:t>
            </a:r>
            <a:r>
              <a:rPr lang="tr-TR" dirty="0"/>
              <a:t>a </a:t>
            </a:r>
            <a:r>
              <a:rPr lang="en-US" dirty="0"/>
              <a:t>coordinated </a:t>
            </a:r>
            <a:r>
              <a:rPr lang="tr-TR" dirty="0" err="1"/>
              <a:t>effort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en-US" dirty="0" smtClean="0"/>
              <a:t>SMEs</a:t>
            </a:r>
            <a:endParaRPr lang="tr-TR" dirty="0" smtClean="0"/>
          </a:p>
          <a:p>
            <a:pPr lvl="2"/>
            <a:r>
              <a:rPr lang="tr-TR" dirty="0" err="1" smtClean="0"/>
              <a:t>Based</a:t>
            </a:r>
            <a:r>
              <a:rPr lang="tr-TR" dirty="0" smtClean="0"/>
              <a:t> on a </a:t>
            </a:r>
            <a:r>
              <a:rPr lang="tr-TR" dirty="0" err="1" smtClean="0"/>
              <a:t>value</a:t>
            </a:r>
            <a:r>
              <a:rPr lang="tr-TR" dirty="0" smtClean="0"/>
              <a:t> </a:t>
            </a:r>
            <a:r>
              <a:rPr lang="tr-TR" dirty="0" err="1" smtClean="0"/>
              <a:t>chain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endParaRPr lang="en-US" dirty="0"/>
          </a:p>
          <a:p>
            <a:pPr marL="457200" lvl="1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885950"/>
            <a:ext cx="38385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4250" name="Text Box 10"/>
          <p:cNvSpPr txBox="1">
            <a:spLocks noChangeArrowheads="1"/>
          </p:cNvSpPr>
          <p:nvPr/>
        </p:nvSpPr>
        <p:spPr bwMode="auto">
          <a:xfrm>
            <a:off x="5181600" y="4629366"/>
            <a:ext cx="3962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 dirty="0"/>
              <a:t>1</a:t>
            </a:r>
            <a:r>
              <a:rPr lang="en-GB" sz="1400" b="1" baseline="30000" dirty="0"/>
              <a:t>st</a:t>
            </a:r>
            <a:r>
              <a:rPr lang="en-GB" sz="1400" b="1" dirty="0"/>
              <a:t> phase: Tunisia, </a:t>
            </a:r>
            <a:r>
              <a:rPr lang="en-GB" sz="1400" b="1" dirty="0" smtClean="0"/>
              <a:t>Egypt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Palestine</a:t>
            </a:r>
            <a:endParaRPr lang="en-GB" sz="1400" b="1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2227807-6670-4078-A943-25C99284E16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Altbilgi Yer Tutucusu 3"/>
          <p:cNvSpPr>
            <a:spLocks noGrp="1"/>
          </p:cNvSpPr>
          <p:nvPr>
            <p:ph type="ftr" sz="quarter" idx="10"/>
          </p:nvPr>
        </p:nvSpPr>
        <p:spPr>
          <a:xfrm>
            <a:off x="1905000" y="0"/>
            <a:ext cx="6324600" cy="400050"/>
          </a:xfrm>
        </p:spPr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400" y="800100"/>
            <a:ext cx="8839200" cy="628650"/>
          </a:xfrm>
        </p:spPr>
        <p:txBody>
          <a:bodyPr/>
          <a:lstStyle/>
          <a:p>
            <a:r>
              <a:rPr lang="tr-TR" sz="2800" b="1" dirty="0" smtClean="0"/>
              <a:t>An </a:t>
            </a:r>
            <a:r>
              <a:rPr lang="tr-TR" sz="2800" b="1" dirty="0" err="1" smtClean="0"/>
              <a:t>example</a:t>
            </a:r>
            <a:r>
              <a:rPr lang="tr-TR" sz="2800" b="1" dirty="0" smtClean="0"/>
              <a:t>: Global Business </a:t>
            </a:r>
            <a:r>
              <a:rPr lang="tr-TR" sz="2800" b="1" dirty="0" err="1" smtClean="0"/>
              <a:t>Bridges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Initiative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2400" dirty="0" err="1" smtClean="0"/>
              <a:t>Coordinated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EU </a:t>
            </a:r>
            <a:r>
              <a:rPr lang="tr-TR" sz="2400" dirty="0" err="1" smtClean="0"/>
              <a:t>Delegation</a:t>
            </a:r>
            <a:r>
              <a:rPr lang="tr-TR" sz="2400" dirty="0" smtClean="0"/>
              <a:t>, </a:t>
            </a:r>
            <a:r>
              <a:rPr lang="tr-TR" sz="2400" dirty="0" err="1" smtClean="0"/>
              <a:t>Ministry</a:t>
            </a:r>
            <a:r>
              <a:rPr lang="tr-TR" sz="2400" dirty="0" smtClean="0"/>
              <a:t> of </a:t>
            </a:r>
            <a:r>
              <a:rPr lang="tr-TR" sz="2400" dirty="0" err="1" smtClean="0"/>
              <a:t>Economy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TOBB. </a:t>
            </a:r>
            <a:r>
              <a:rPr lang="tr-TR" sz="2400" dirty="0" err="1" smtClean="0"/>
              <a:t>Feasiblity</a:t>
            </a:r>
            <a:r>
              <a:rPr lang="tr-TR" sz="2400" dirty="0" smtClean="0"/>
              <a:t> </a:t>
            </a:r>
            <a:r>
              <a:rPr lang="tr-TR" sz="2400" dirty="0" err="1" smtClean="0"/>
              <a:t>Study</a:t>
            </a:r>
            <a:r>
              <a:rPr lang="tr-TR" sz="2400" dirty="0" smtClean="0"/>
              <a:t> </a:t>
            </a:r>
            <a:r>
              <a:rPr lang="tr-TR" sz="2400" dirty="0" err="1" smtClean="0"/>
              <a:t>carried</a:t>
            </a:r>
            <a:r>
              <a:rPr lang="tr-TR" sz="2400" dirty="0" smtClean="0"/>
              <a:t> </a:t>
            </a:r>
            <a:r>
              <a:rPr lang="tr-TR" sz="2400" dirty="0" err="1" smtClean="0"/>
              <a:t>out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TEPAV</a:t>
            </a:r>
            <a:endParaRPr lang="tr-TR" sz="3200" dirty="0"/>
          </a:p>
        </p:txBody>
      </p:sp>
      <p:sp>
        <p:nvSpPr>
          <p:cNvPr id="11" name="İçerik Yer Tutucusu 2"/>
          <p:cNvSpPr>
            <a:spLocks noGrp="1"/>
          </p:cNvSpPr>
          <p:nvPr>
            <p:ph idx="1"/>
          </p:nvPr>
        </p:nvSpPr>
        <p:spPr>
          <a:xfrm>
            <a:off x="76200" y="1752600"/>
            <a:ext cx="6019800" cy="35623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400" dirty="0" smtClean="0"/>
              <a:t>A </a:t>
            </a:r>
            <a:r>
              <a:rPr lang="tr-TR" sz="2400" dirty="0" err="1" smtClean="0"/>
              <a:t>new</a:t>
            </a:r>
            <a:r>
              <a:rPr lang="tr-TR" sz="2400" dirty="0" smtClean="0"/>
              <a:t> </a:t>
            </a:r>
            <a:r>
              <a:rPr lang="tr-TR" sz="2400" dirty="0" err="1" smtClean="0"/>
              <a:t>policy</a:t>
            </a:r>
            <a:r>
              <a:rPr lang="tr-TR" sz="2400" dirty="0" smtClean="0"/>
              <a:t> </a:t>
            </a:r>
            <a:r>
              <a:rPr lang="tr-TR" sz="2400" dirty="0" err="1" smtClean="0"/>
              <a:t>tool</a:t>
            </a:r>
            <a:r>
              <a:rPr lang="tr-TR" sz="2400" dirty="0" smtClean="0"/>
              <a:t>: </a:t>
            </a:r>
            <a:r>
              <a:rPr lang="tr-TR" sz="2000" dirty="0" err="1" smtClean="0"/>
              <a:t>Building</a:t>
            </a:r>
            <a:r>
              <a:rPr lang="tr-TR" sz="2000" dirty="0" smtClean="0"/>
              <a:t> SME </a:t>
            </a:r>
            <a:r>
              <a:rPr lang="tr-TR" sz="2000" dirty="0" err="1" smtClean="0"/>
              <a:t>value</a:t>
            </a:r>
            <a:r>
              <a:rPr lang="tr-TR" sz="2000" dirty="0" smtClean="0"/>
              <a:t> </a:t>
            </a:r>
            <a:r>
              <a:rPr lang="tr-TR" sz="2000" dirty="0" err="1" smtClean="0"/>
              <a:t>chains</a:t>
            </a:r>
            <a:endParaRPr lang="tr-TR" sz="2000" dirty="0" smtClean="0"/>
          </a:p>
          <a:p>
            <a:pPr lvl="1">
              <a:lnSpc>
                <a:spcPct val="150000"/>
              </a:lnSpc>
            </a:pPr>
            <a:r>
              <a:rPr lang="tr-TR" sz="1800" dirty="0" err="1" smtClean="0"/>
              <a:t>Identification</a:t>
            </a:r>
            <a:r>
              <a:rPr lang="tr-TR" sz="1800" dirty="0" smtClean="0"/>
              <a:t> of </a:t>
            </a:r>
            <a:r>
              <a:rPr lang="tr-TR" sz="1800" dirty="0" err="1" smtClean="0"/>
              <a:t>synergies</a:t>
            </a:r>
            <a:r>
              <a:rPr lang="tr-TR" sz="1800" dirty="0" smtClean="0"/>
              <a:t> &amp; </a:t>
            </a:r>
            <a:r>
              <a:rPr lang="tr-TR" sz="1800" dirty="0" err="1" smtClean="0"/>
              <a:t>opportunities</a:t>
            </a:r>
            <a:endParaRPr lang="tr-TR" sz="1800" dirty="0" smtClean="0"/>
          </a:p>
          <a:p>
            <a:pPr lvl="1">
              <a:lnSpc>
                <a:spcPct val="150000"/>
              </a:lnSpc>
            </a:pPr>
            <a:r>
              <a:rPr lang="tr-TR" sz="1800" dirty="0" err="1" smtClean="0"/>
              <a:t>Finding</a:t>
            </a:r>
            <a:r>
              <a:rPr lang="tr-TR" sz="1800" dirty="0" smtClean="0"/>
              <a:t>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right</a:t>
            </a:r>
            <a:r>
              <a:rPr lang="tr-TR" sz="1800" dirty="0" smtClean="0"/>
              <a:t> </a:t>
            </a:r>
            <a:r>
              <a:rPr lang="tr-TR" sz="1800" dirty="0" err="1" smtClean="0"/>
              <a:t>SMEs</a:t>
            </a:r>
            <a:endParaRPr lang="tr-TR" sz="1800" dirty="0" smtClean="0"/>
          </a:p>
          <a:p>
            <a:pPr lvl="1">
              <a:lnSpc>
                <a:spcPct val="150000"/>
              </a:lnSpc>
            </a:pPr>
            <a:r>
              <a:rPr lang="tr-TR" sz="1800" dirty="0" smtClean="0"/>
              <a:t>Networking 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match-making</a:t>
            </a:r>
            <a:endParaRPr lang="tr-TR" sz="1800" dirty="0" smtClean="0"/>
          </a:p>
          <a:p>
            <a:pPr>
              <a:lnSpc>
                <a:spcPct val="150000"/>
              </a:lnSpc>
            </a:pPr>
            <a:r>
              <a:rPr lang="tr-TR" sz="2200" dirty="0" err="1" smtClean="0"/>
              <a:t>Uniting</a:t>
            </a:r>
            <a:r>
              <a:rPr lang="tr-TR" sz="2200" dirty="0" smtClean="0"/>
              <a:t> </a:t>
            </a:r>
            <a:r>
              <a:rPr lang="tr-TR" sz="2200" dirty="0" err="1" smtClean="0"/>
              <a:t>SMEs</a:t>
            </a:r>
            <a:r>
              <a:rPr lang="tr-TR" sz="2200" dirty="0" smtClean="0"/>
              <a:t> </a:t>
            </a:r>
            <a:r>
              <a:rPr lang="tr-TR" sz="2200" dirty="0" err="1" smtClean="0"/>
              <a:t>around</a:t>
            </a:r>
            <a:r>
              <a:rPr lang="tr-TR" sz="2200" dirty="0" smtClean="0"/>
              <a:t> a final </a:t>
            </a:r>
            <a:r>
              <a:rPr lang="tr-TR" sz="2200" dirty="0" err="1" smtClean="0"/>
              <a:t>product</a:t>
            </a:r>
            <a:endParaRPr lang="tr-TR" sz="2200" dirty="0" smtClean="0"/>
          </a:p>
          <a:p>
            <a:pPr>
              <a:lnSpc>
                <a:spcPct val="150000"/>
              </a:lnSpc>
            </a:pPr>
            <a:endParaRPr lang="tr-TR" sz="2200" dirty="0" smtClean="0"/>
          </a:p>
          <a:p>
            <a:pPr lvl="1">
              <a:lnSpc>
                <a:spcPct val="15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799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 noGrp="1"/>
          </p:cNvSpPr>
          <p:nvPr>
            <p:ph type="title"/>
          </p:nvPr>
        </p:nvSpPr>
        <p:spPr bwMode="auto">
          <a:xfrm>
            <a:off x="304800" y="666750"/>
            <a:ext cx="85344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0" cap="none" spc="0" normalizeH="0" baseline="0" dirty="0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</a:t>
            </a:r>
            <a:r>
              <a:rPr kumimoji="0" lang="tr-TR" sz="3200" b="1" i="0" u="none" strike="noStrike" kern="0" cap="none" spc="0" normalizeH="0" baseline="0" dirty="0" err="1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</a:t>
            </a:r>
            <a:r>
              <a:rPr kumimoji="0" lang="tr-TR" sz="3200" b="1" i="0" u="none" strike="noStrike" kern="0" cap="none" spc="0" normalizeH="0" baseline="0" dirty="0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role </a:t>
            </a:r>
            <a:r>
              <a:rPr kumimoji="0" lang="tr-TR" sz="3200" b="1" i="0" u="none" strike="noStrike" kern="0" cap="none" spc="0" normalizeH="0" baseline="0" dirty="0" err="1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tr-TR" sz="3200" b="1" i="0" u="none" strike="noStrike" kern="0" cap="none" spc="0" normalizeH="0" baseline="0" dirty="0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G20: </a:t>
            </a:r>
            <a:br>
              <a:rPr kumimoji="0" lang="tr-TR" sz="3200" b="1" i="0" u="none" strike="noStrike" kern="0" cap="none" spc="0" normalizeH="0" baseline="0" dirty="0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r-TR" sz="3200" b="1" i="0" u="none" strike="noStrike" kern="0" cap="none" spc="0" normalizeH="0" baseline="0" dirty="0" err="1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Coordinating</a:t>
            </a:r>
            <a:r>
              <a:rPr kumimoji="0" lang="tr-TR" sz="3200" b="1" i="0" u="none" strike="noStrike" kern="0" cap="none" spc="0" normalizeH="0" baseline="0" dirty="0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3200" b="1" i="0" u="none" strike="noStrike" kern="0" cap="none" spc="0" normalizeH="0" dirty="0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SME </a:t>
            </a:r>
            <a:r>
              <a:rPr kumimoji="0" lang="tr-TR" sz="3200" b="1" i="0" u="none" strike="noStrike" kern="0" cap="none" spc="0" normalizeH="0" dirty="0" err="1" smtClean="0">
                <a:ln>
                  <a:noFill/>
                </a:ln>
                <a:solidFill>
                  <a:srgbClr val="1F31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internationalization</a:t>
            </a:r>
            <a:endParaRPr kumimoji="0" lang="tr-TR" sz="3200" b="1" i="0" u="none" strike="noStrike" kern="0" cap="none" spc="0" normalizeH="0" dirty="0" smtClean="0">
              <a:ln>
                <a:noFill/>
              </a:ln>
              <a:solidFill>
                <a:srgbClr val="1F318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885950"/>
            <a:ext cx="8534400" cy="302895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A new program could be designed to do the following: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Identifying the appropriate value chains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Finding the right SMEs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Inviting complementary 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Utilizing incentives and relevant support schemes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Initiating policy dialogue at the value chain level</a:t>
            </a:r>
          </a:p>
          <a:p>
            <a:pPr lvl="1"/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2227807-6670-4078-A943-25C99284E16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Altbilgi Yer Tutucusu 3"/>
          <p:cNvSpPr>
            <a:spLocks noGrp="1"/>
          </p:cNvSpPr>
          <p:nvPr>
            <p:ph type="ftr" sz="quarter" idx="10"/>
          </p:nvPr>
        </p:nvSpPr>
        <p:spPr>
          <a:xfrm>
            <a:off x="1905000" y="0"/>
            <a:ext cx="6324600" cy="400050"/>
          </a:xfrm>
        </p:spPr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1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Concluding</a:t>
            </a:r>
            <a:r>
              <a:rPr lang="tr-TR" dirty="0" smtClean="0"/>
              <a:t> </a:t>
            </a:r>
            <a:r>
              <a:rPr lang="tr-TR" dirty="0" err="1" smtClean="0"/>
              <a:t>remarks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314450"/>
            <a:ext cx="8763000" cy="36004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Even if there will be no crisis </a:t>
            </a:r>
            <a:r>
              <a:rPr lang="en-US" sz="2400" dirty="0" smtClean="0"/>
              <a:t>agenda,</a:t>
            </a:r>
            <a:r>
              <a:rPr lang="tr-TR" sz="2400" dirty="0" smtClean="0"/>
              <a:t> </a:t>
            </a:r>
            <a:r>
              <a:rPr lang="en-US" sz="2400" dirty="0" smtClean="0"/>
              <a:t>global </a:t>
            </a:r>
            <a:r>
              <a:rPr lang="tr-TR" sz="2400" dirty="0" err="1" smtClean="0"/>
              <a:t>economy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</a:t>
            </a:r>
            <a:r>
              <a:rPr lang="tr-TR" sz="2400" dirty="0" err="1" smtClean="0"/>
              <a:t>need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policy</a:t>
            </a:r>
            <a:r>
              <a:rPr lang="tr-TR" sz="2400" dirty="0" smtClean="0"/>
              <a:t> </a:t>
            </a:r>
            <a:r>
              <a:rPr lang="tr-TR" sz="2400" dirty="0" err="1" smtClean="0"/>
              <a:t>coordination</a:t>
            </a:r>
            <a:endParaRPr lang="tr-TR" sz="2400" dirty="0" smtClean="0"/>
          </a:p>
          <a:p>
            <a:pPr lvl="1">
              <a:spcAft>
                <a:spcPts val="600"/>
              </a:spcAft>
            </a:pPr>
            <a:r>
              <a:rPr lang="tr-TR" sz="1800" dirty="0" err="1" smtClean="0"/>
              <a:t>Deindustrialization</a:t>
            </a:r>
            <a:r>
              <a:rPr lang="tr-TR" sz="1800" dirty="0" smtClean="0"/>
              <a:t> is a </a:t>
            </a:r>
            <a:r>
              <a:rPr lang="tr-TR" sz="1800" dirty="0" err="1" smtClean="0"/>
              <a:t>harmful</a:t>
            </a:r>
            <a:r>
              <a:rPr lang="tr-TR" sz="1800" dirty="0" smtClean="0"/>
              <a:t> trend </a:t>
            </a: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convergence</a:t>
            </a:r>
            <a:endParaRPr lang="tr-TR" sz="1800" dirty="0" smtClean="0"/>
          </a:p>
          <a:p>
            <a:pPr lvl="1">
              <a:spcAft>
                <a:spcPts val="600"/>
              </a:spcAft>
            </a:pPr>
            <a:r>
              <a:rPr lang="tr-TR" sz="1800" dirty="0" err="1" smtClean="0"/>
              <a:t>Emerging</a:t>
            </a:r>
            <a:r>
              <a:rPr lang="tr-TR" sz="1800" dirty="0" smtClean="0"/>
              <a:t> </a:t>
            </a:r>
            <a:r>
              <a:rPr lang="tr-TR" sz="1800" dirty="0" err="1" smtClean="0"/>
              <a:t>markets</a:t>
            </a:r>
            <a:r>
              <a:rPr lang="tr-TR" sz="1800" dirty="0" smtClean="0"/>
              <a:t> </a:t>
            </a:r>
            <a:r>
              <a:rPr lang="tr-TR" sz="1800" dirty="0" err="1" smtClean="0"/>
              <a:t>are</a:t>
            </a:r>
            <a:r>
              <a:rPr lang="tr-TR" sz="1800" dirty="0" smtClean="0"/>
              <a:t> not </a:t>
            </a:r>
            <a:r>
              <a:rPr lang="tr-TR" sz="1800" dirty="0" err="1" smtClean="0"/>
              <a:t>connected</a:t>
            </a:r>
            <a:r>
              <a:rPr lang="tr-TR" sz="1800" dirty="0" smtClean="0"/>
              <a:t> </a:t>
            </a:r>
            <a:r>
              <a:rPr lang="tr-TR" sz="1800" dirty="0" err="1" smtClean="0"/>
              <a:t>to</a:t>
            </a:r>
            <a:r>
              <a:rPr lang="tr-TR" sz="1800" dirty="0" smtClean="0"/>
              <a:t> </a:t>
            </a:r>
            <a:r>
              <a:rPr lang="tr-TR" sz="1800" dirty="0" err="1" smtClean="0"/>
              <a:t>each</a:t>
            </a:r>
            <a:r>
              <a:rPr lang="tr-TR" sz="1800" dirty="0" smtClean="0"/>
              <a:t> </a:t>
            </a:r>
            <a:r>
              <a:rPr lang="tr-TR" sz="1800" dirty="0" err="1" smtClean="0"/>
              <a:t>other</a:t>
            </a:r>
            <a:endParaRPr lang="tr-TR" sz="1800" dirty="0" smtClean="0"/>
          </a:p>
          <a:p>
            <a:pPr>
              <a:spcAft>
                <a:spcPts val="600"/>
              </a:spcAft>
            </a:pPr>
            <a:r>
              <a:rPr lang="tr-TR" sz="2400" dirty="0" smtClean="0"/>
              <a:t>A </a:t>
            </a:r>
            <a:r>
              <a:rPr lang="tr-TR" sz="2400" dirty="0" err="1" smtClean="0"/>
              <a:t>new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permanent</a:t>
            </a:r>
            <a:r>
              <a:rPr lang="tr-TR" sz="2400" dirty="0" smtClean="0"/>
              <a:t> </a:t>
            </a:r>
            <a:r>
              <a:rPr lang="tr-TR" sz="2400" dirty="0" err="1" smtClean="0"/>
              <a:t>agenda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G20</a:t>
            </a:r>
          </a:p>
          <a:p>
            <a:pPr lvl="1">
              <a:spcAft>
                <a:spcPts val="600"/>
              </a:spcAft>
            </a:pPr>
            <a:r>
              <a:rPr lang="tr-TR" sz="1800" dirty="0" err="1" smtClean="0"/>
              <a:t>Increasing</a:t>
            </a:r>
            <a:r>
              <a:rPr lang="tr-TR" sz="1800" dirty="0" smtClean="0"/>
              <a:t> South-South </a:t>
            </a:r>
            <a:r>
              <a:rPr lang="tr-TR" sz="1800" dirty="0" err="1" smtClean="0"/>
              <a:t>connectivity</a:t>
            </a:r>
            <a:endParaRPr lang="tr-TR" sz="1800" dirty="0"/>
          </a:p>
          <a:p>
            <a:pPr lvl="1">
              <a:spcAft>
                <a:spcPts val="600"/>
              </a:spcAft>
            </a:pPr>
            <a:r>
              <a:rPr lang="tr-TR" sz="1800" dirty="0" smtClean="0"/>
              <a:t>SME </a:t>
            </a:r>
            <a:r>
              <a:rPr lang="tr-TR" sz="1800" dirty="0" err="1" smtClean="0"/>
              <a:t>internationalization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Value </a:t>
            </a:r>
            <a:r>
              <a:rPr lang="tr-TR" sz="1800" dirty="0" err="1" smtClean="0"/>
              <a:t>Chain</a:t>
            </a:r>
            <a:r>
              <a:rPr lang="tr-TR" sz="1800" dirty="0" smtClean="0"/>
              <a:t> </a:t>
            </a:r>
            <a:r>
              <a:rPr lang="tr-TR" sz="1800" dirty="0" err="1" smtClean="0"/>
              <a:t>coordination</a:t>
            </a:r>
            <a:endParaRPr lang="tr-TR" sz="1800" dirty="0" smtClean="0"/>
          </a:p>
          <a:p>
            <a:pPr marL="914400" lvl="2" indent="0">
              <a:spcAft>
                <a:spcPts val="600"/>
              </a:spcAft>
              <a:buNone/>
            </a:pPr>
            <a:endParaRPr lang="tr-TR" sz="1200" dirty="0" smtClean="0"/>
          </a:p>
          <a:p>
            <a:pPr lvl="2">
              <a:spcAft>
                <a:spcPts val="600"/>
              </a:spcAft>
            </a:pPr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2400" y="723900"/>
            <a:ext cx="8534400" cy="628650"/>
          </a:xfrm>
        </p:spPr>
        <p:txBody>
          <a:bodyPr/>
          <a:lstStyle/>
          <a:p>
            <a:r>
              <a:rPr lang="en-US" noProof="0" dirty="0" smtClean="0"/>
              <a:t>Framework</a:t>
            </a:r>
            <a:endParaRPr lang="en-US" noProof="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81150"/>
            <a:ext cx="8534400" cy="32194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tr-TR" sz="1800" noProof="0" dirty="0" err="1" smtClean="0"/>
              <a:t>What</a:t>
            </a:r>
            <a:r>
              <a:rPr lang="tr-TR" sz="1800" noProof="0" dirty="0" smtClean="0"/>
              <a:t> do </a:t>
            </a:r>
            <a:r>
              <a:rPr lang="tr-TR" sz="1800" noProof="0" dirty="0" err="1" smtClean="0"/>
              <a:t>we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understand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from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inclusiveness</a:t>
            </a:r>
            <a:r>
              <a:rPr lang="tr-TR" sz="1800" noProof="0" dirty="0" smtClean="0"/>
              <a:t>? </a:t>
            </a:r>
          </a:p>
          <a:p>
            <a:pPr>
              <a:spcAft>
                <a:spcPts val="600"/>
              </a:spcAft>
            </a:pPr>
            <a:r>
              <a:rPr lang="tr-TR" sz="1800" noProof="0" dirty="0" err="1" smtClean="0"/>
              <a:t>Key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issues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from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the</a:t>
            </a:r>
            <a:r>
              <a:rPr lang="tr-TR" sz="1800" noProof="0" dirty="0" smtClean="0"/>
              <a:t> G-20 </a:t>
            </a:r>
            <a:r>
              <a:rPr lang="tr-TR" sz="1800" noProof="0" dirty="0" err="1" smtClean="0"/>
              <a:t>perspective</a:t>
            </a:r>
            <a:r>
              <a:rPr lang="tr-TR" sz="1800" dirty="0"/>
              <a:t> </a:t>
            </a:r>
            <a:r>
              <a:rPr lang="tr-TR" sz="1800" dirty="0" err="1" smtClean="0"/>
              <a:t>regarding</a:t>
            </a:r>
            <a:r>
              <a:rPr lang="tr-TR" sz="1800" dirty="0" smtClean="0"/>
              <a:t> </a:t>
            </a:r>
            <a:r>
              <a:rPr lang="tr-TR" sz="1800" dirty="0" err="1" smtClean="0"/>
              <a:t>inclusiveness</a:t>
            </a:r>
            <a:endParaRPr lang="tr-TR" sz="1800" noProof="0" dirty="0" smtClean="0"/>
          </a:p>
          <a:p>
            <a:pPr lvl="1">
              <a:spcAft>
                <a:spcPts val="600"/>
              </a:spcAft>
            </a:pPr>
            <a:r>
              <a:rPr lang="tr-TR" sz="1400" noProof="0" dirty="0" err="1" smtClean="0"/>
              <a:t>Globalisation</a:t>
            </a:r>
            <a:r>
              <a:rPr lang="tr-TR" sz="1400" dirty="0" smtClean="0"/>
              <a:t> </a:t>
            </a:r>
            <a:r>
              <a:rPr lang="tr-TR" sz="1400" noProof="0" dirty="0" smtClean="0"/>
              <a:t>&amp; </a:t>
            </a:r>
            <a:r>
              <a:rPr lang="tr-TR" sz="1400" noProof="0" dirty="0" err="1" smtClean="0"/>
              <a:t>convergence</a:t>
            </a:r>
            <a:r>
              <a:rPr lang="tr-TR" sz="1400" noProof="0" dirty="0" smtClean="0"/>
              <a:t>: Is </a:t>
            </a:r>
            <a:r>
              <a:rPr lang="tr-TR" sz="1400" noProof="0" dirty="0" err="1" smtClean="0"/>
              <a:t>deindustrialisation</a:t>
            </a:r>
            <a:r>
              <a:rPr lang="tr-TR" sz="1400" dirty="0"/>
              <a:t> </a:t>
            </a:r>
            <a:r>
              <a:rPr lang="tr-TR" sz="1400" dirty="0" smtClean="0"/>
              <a:t>a </a:t>
            </a:r>
            <a:r>
              <a:rPr lang="tr-TR" sz="1400" dirty="0" err="1" smtClean="0"/>
              <a:t>harmful</a:t>
            </a:r>
            <a:r>
              <a:rPr lang="tr-TR" sz="1400" dirty="0" smtClean="0"/>
              <a:t> trend? </a:t>
            </a:r>
          </a:p>
          <a:p>
            <a:pPr lvl="1">
              <a:spcAft>
                <a:spcPts val="600"/>
              </a:spcAft>
            </a:pPr>
            <a:r>
              <a:rPr lang="tr-TR" sz="1400" noProof="0" dirty="0"/>
              <a:t>T</a:t>
            </a:r>
            <a:r>
              <a:rPr lang="tr-TR" sz="1400" noProof="0" dirty="0" smtClean="0"/>
              <a:t>rade Complementarity: South-South </a:t>
            </a:r>
            <a:r>
              <a:rPr lang="tr-TR" sz="1400" noProof="0" dirty="0" err="1" smtClean="0"/>
              <a:t>cooperation</a:t>
            </a:r>
            <a:r>
              <a:rPr lang="tr-TR" sz="1400" noProof="0" dirty="0" smtClean="0"/>
              <a:t> </a:t>
            </a:r>
            <a:r>
              <a:rPr lang="tr-TR" sz="1400" noProof="0" dirty="0" err="1" smtClean="0"/>
              <a:t>lacking</a:t>
            </a:r>
            <a:endParaRPr lang="tr-TR" sz="1400" noProof="0" dirty="0" smtClean="0"/>
          </a:p>
          <a:p>
            <a:pPr lvl="1">
              <a:spcAft>
                <a:spcPts val="600"/>
              </a:spcAft>
            </a:pPr>
            <a:r>
              <a:rPr lang="tr-TR" sz="1400" noProof="0" dirty="0" err="1" smtClean="0"/>
              <a:t>Trade</a:t>
            </a:r>
            <a:r>
              <a:rPr lang="tr-TR" sz="1400" noProof="0" dirty="0" smtClean="0"/>
              <a:t> </a:t>
            </a:r>
            <a:r>
              <a:rPr lang="tr-TR" sz="1400" noProof="0" dirty="0" err="1" smtClean="0"/>
              <a:t>baskets</a:t>
            </a:r>
            <a:r>
              <a:rPr lang="tr-TR" sz="1400" noProof="0" dirty="0" smtClean="0"/>
              <a:t> </a:t>
            </a:r>
            <a:r>
              <a:rPr lang="tr-TR" sz="1400" noProof="0" dirty="0" err="1" smtClean="0"/>
              <a:t>and</a:t>
            </a:r>
            <a:r>
              <a:rPr lang="tr-TR" sz="1400" noProof="0" dirty="0" smtClean="0"/>
              <a:t> </a:t>
            </a:r>
            <a:r>
              <a:rPr lang="tr-TR" sz="1400" noProof="0" dirty="0" err="1" smtClean="0"/>
              <a:t>routes</a:t>
            </a:r>
            <a:r>
              <a:rPr lang="tr-TR" sz="1400" noProof="0" dirty="0" smtClean="0"/>
              <a:t> </a:t>
            </a:r>
            <a:r>
              <a:rPr lang="tr-TR" sz="1400" noProof="0" dirty="0" err="1" smtClean="0"/>
              <a:t>designed</a:t>
            </a:r>
            <a:r>
              <a:rPr lang="tr-TR" sz="1400" noProof="0" dirty="0" smtClean="0"/>
              <a:t> </a:t>
            </a:r>
            <a:r>
              <a:rPr lang="tr-TR" sz="1400" noProof="0" dirty="0" err="1" smtClean="0"/>
              <a:t>for</a:t>
            </a:r>
            <a:r>
              <a:rPr lang="tr-TR" sz="1400" noProof="0" dirty="0" smtClean="0"/>
              <a:t> </a:t>
            </a:r>
            <a:r>
              <a:rPr lang="tr-TR" sz="1400" noProof="0" dirty="0" err="1" smtClean="0"/>
              <a:t>developed</a:t>
            </a:r>
            <a:r>
              <a:rPr lang="tr-TR" sz="1400" noProof="0" dirty="0" smtClean="0"/>
              <a:t> </a:t>
            </a:r>
            <a:r>
              <a:rPr lang="tr-TR" sz="1400" noProof="0" dirty="0" err="1" smtClean="0"/>
              <a:t>countries</a:t>
            </a:r>
            <a:endParaRPr lang="tr-TR" sz="1400" noProof="0" dirty="0" smtClean="0"/>
          </a:p>
          <a:p>
            <a:pPr>
              <a:spcAft>
                <a:spcPts val="600"/>
              </a:spcAft>
            </a:pPr>
            <a:r>
              <a:rPr lang="en-US" sz="1800" noProof="0" dirty="0" smtClean="0"/>
              <a:t>How to make use of G20?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Need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for</a:t>
            </a:r>
            <a:r>
              <a:rPr lang="tr-TR" sz="1800" noProof="0" dirty="0" smtClean="0"/>
              <a:t> an </a:t>
            </a:r>
            <a:r>
              <a:rPr lang="tr-TR" sz="1800" noProof="0" dirty="0" err="1" smtClean="0"/>
              <a:t>inclusive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growth</a:t>
            </a:r>
            <a:r>
              <a:rPr lang="tr-TR" sz="1800" noProof="0" dirty="0" smtClean="0"/>
              <a:t> </a:t>
            </a:r>
            <a:r>
              <a:rPr lang="tr-TR" sz="1800" noProof="0" dirty="0" err="1" smtClean="0"/>
              <a:t>agenda</a:t>
            </a:r>
            <a:r>
              <a:rPr lang="tr-TR" sz="1800" noProof="0" dirty="0" smtClean="0"/>
              <a:t>?</a:t>
            </a:r>
          </a:p>
          <a:p>
            <a:pPr lvl="1">
              <a:spcAft>
                <a:spcPts val="600"/>
              </a:spcAft>
            </a:pPr>
            <a:r>
              <a:rPr lang="tr-TR" sz="1400" dirty="0" err="1" smtClean="0"/>
              <a:t>One</a:t>
            </a:r>
            <a:r>
              <a:rPr lang="tr-TR" sz="1400" dirty="0" smtClean="0"/>
              <a:t> </a:t>
            </a:r>
            <a:r>
              <a:rPr lang="tr-TR" sz="1400" dirty="0" err="1" smtClean="0"/>
              <a:t>proposal</a:t>
            </a:r>
            <a:r>
              <a:rPr lang="tr-TR" sz="1400" dirty="0" smtClean="0"/>
              <a:t>: </a:t>
            </a:r>
            <a:r>
              <a:rPr lang="tr-TR" sz="1400" dirty="0" err="1" smtClean="0"/>
              <a:t>Getting</a:t>
            </a:r>
            <a:r>
              <a:rPr lang="tr-TR" sz="1400" dirty="0" smtClean="0"/>
              <a:t> </a:t>
            </a:r>
            <a:r>
              <a:rPr lang="tr-TR" sz="1400" dirty="0" err="1" smtClean="0"/>
              <a:t>emerging</a:t>
            </a:r>
            <a:r>
              <a:rPr lang="tr-TR" sz="1400" dirty="0" smtClean="0"/>
              <a:t> </a:t>
            </a:r>
            <a:r>
              <a:rPr lang="tr-TR" sz="1400" dirty="0" err="1" smtClean="0"/>
              <a:t>countries</a:t>
            </a:r>
            <a:r>
              <a:rPr lang="tr-TR" sz="1400" dirty="0" smtClean="0"/>
              <a:t>’ </a:t>
            </a:r>
            <a:r>
              <a:rPr lang="tr-TR" sz="1400" dirty="0" err="1" smtClean="0"/>
              <a:t>SMEs</a:t>
            </a:r>
            <a:r>
              <a:rPr lang="tr-TR" sz="1400" dirty="0" smtClean="0"/>
              <a:t> </a:t>
            </a:r>
            <a:r>
              <a:rPr lang="tr-TR" sz="1400" dirty="0" err="1" smtClean="0"/>
              <a:t>together</a:t>
            </a:r>
            <a:endParaRPr lang="tr-TR" sz="1400" dirty="0"/>
          </a:p>
          <a:p>
            <a:pPr>
              <a:spcAft>
                <a:spcPts val="600"/>
              </a:spcAft>
            </a:pPr>
            <a:r>
              <a:rPr lang="tr-TR" sz="1800" dirty="0" err="1" smtClean="0"/>
              <a:t>Concluding</a:t>
            </a:r>
            <a:r>
              <a:rPr lang="tr-TR" sz="1800" dirty="0" smtClean="0"/>
              <a:t> </a:t>
            </a:r>
            <a:r>
              <a:rPr lang="tr-TR" sz="1800" dirty="0" err="1"/>
              <a:t>remarks</a:t>
            </a:r>
            <a:endParaRPr lang="en-US" sz="18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Inclusiveness: a general definition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Equality of opportunities</a:t>
            </a:r>
          </a:p>
          <a:p>
            <a:pPr lvl="1"/>
            <a:r>
              <a:rPr lang="en-US" sz="2000" smtClean="0"/>
              <a:t> Firm size, gender, socio-economic groups etc.</a:t>
            </a:r>
          </a:p>
          <a:p>
            <a:r>
              <a:rPr lang="en-US" sz="2400" smtClean="0"/>
              <a:t>Access to job opportunities </a:t>
            </a:r>
          </a:p>
          <a:p>
            <a:pPr lvl="1"/>
            <a:r>
              <a:rPr lang="en-US" sz="2000" smtClean="0"/>
              <a:t> Skills and capabilities</a:t>
            </a:r>
          </a:p>
          <a:p>
            <a:r>
              <a:rPr lang="en-US" sz="2400" smtClean="0"/>
              <a:t>Entrepreneurship</a:t>
            </a:r>
          </a:p>
          <a:p>
            <a:pPr lvl="1"/>
            <a:r>
              <a:rPr lang="en-US" sz="2000" smtClean="0"/>
              <a:t> Opportunity to take risks</a:t>
            </a:r>
          </a:p>
          <a:p>
            <a:r>
              <a:rPr lang="en-US" sz="2400" smtClean="0"/>
              <a:t>Geography and location </a:t>
            </a:r>
          </a:p>
          <a:p>
            <a:pPr lvl="1"/>
            <a:r>
              <a:rPr lang="en-US" sz="2000" smtClean="0"/>
              <a:t> Connectivity potential </a:t>
            </a:r>
          </a:p>
          <a:p>
            <a:r>
              <a:rPr lang="en-US" sz="2400" smtClean="0"/>
              <a:t>Effective social safety nets</a:t>
            </a:r>
            <a:r>
              <a:rPr lang="en-US" smtClean="0"/>
              <a:t> </a:t>
            </a:r>
          </a:p>
          <a:p>
            <a:endParaRPr lang="en-US" sz="240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Inclusiveness: </a:t>
            </a:r>
            <a:r>
              <a:rPr lang="tr-TR" sz="3600" dirty="0" err="1" smtClean="0"/>
              <a:t>from</a:t>
            </a:r>
            <a:r>
              <a:rPr lang="tr-TR" sz="3600" dirty="0" smtClean="0"/>
              <a:t> G-20 </a:t>
            </a:r>
            <a:r>
              <a:rPr lang="tr-TR" sz="3600" dirty="0" err="1" smtClean="0"/>
              <a:t>perspective</a:t>
            </a:r>
            <a:r>
              <a:rPr lang="tr-TR" sz="3600" dirty="0"/>
              <a:t>?</a:t>
            </a:r>
            <a:endParaRPr lang="en-US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Equality of opportunities</a:t>
            </a:r>
          </a:p>
          <a:p>
            <a:pPr lvl="1"/>
            <a:r>
              <a:rPr lang="en-US" sz="2000" b="1" dirty="0" smtClean="0"/>
              <a:t> Firm size</a:t>
            </a:r>
            <a:r>
              <a:rPr lang="en-US" sz="2000" dirty="0" smtClean="0">
                <a:solidFill>
                  <a:schemeClr val="bg2"/>
                </a:solidFill>
              </a:rPr>
              <a:t>, gender, socio-economic groups etc.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Access to job </a:t>
            </a:r>
            <a:r>
              <a:rPr lang="en-US" sz="2400" dirty="0" err="1" smtClean="0">
                <a:solidFill>
                  <a:schemeClr val="bg2"/>
                </a:solidFill>
              </a:rPr>
              <a:t>opportuni</a:t>
            </a:r>
            <a:r>
              <a:rPr lang="tr-TR" sz="2400" dirty="0" smtClean="0">
                <a:solidFill>
                  <a:schemeClr val="bg2"/>
                </a:solidFill>
              </a:rPr>
              <a:t>es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 Skills and capabilities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Entrepreneurship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 Opportunity to take risks</a:t>
            </a:r>
          </a:p>
          <a:p>
            <a:r>
              <a:rPr lang="en-US" sz="2400" b="1" dirty="0" smtClean="0"/>
              <a:t>Geography and location </a:t>
            </a:r>
          </a:p>
          <a:p>
            <a:pPr lvl="1"/>
            <a:r>
              <a:rPr lang="en-US" sz="2000" b="1" dirty="0" smtClean="0"/>
              <a:t> Connectivity potential 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Effective social safety nets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</a:p>
          <a:p>
            <a:endParaRPr lang="en-US" sz="2400" dirty="0" smtClean="0">
              <a:solidFill>
                <a:schemeClr val="bg2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4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571500"/>
            <a:ext cx="8915400" cy="628650"/>
          </a:xfrm>
        </p:spPr>
        <p:txBody>
          <a:bodyPr/>
          <a:lstStyle/>
          <a:p>
            <a:r>
              <a:rPr lang="tr-TR" sz="3200" dirty="0" smtClean="0"/>
              <a:t>A </a:t>
            </a:r>
            <a:r>
              <a:rPr lang="tr-TR" sz="3200" dirty="0" err="1" smtClean="0"/>
              <a:t>side</a:t>
            </a:r>
            <a:r>
              <a:rPr lang="tr-TR" sz="3200" dirty="0" smtClean="0"/>
              <a:t> </a:t>
            </a:r>
            <a:r>
              <a:rPr lang="tr-TR" sz="3200" dirty="0" err="1" smtClean="0"/>
              <a:t>effect</a:t>
            </a:r>
            <a:r>
              <a:rPr lang="tr-TR" sz="3200" dirty="0" smtClean="0"/>
              <a:t> of </a:t>
            </a:r>
            <a:r>
              <a:rPr lang="tr-TR" sz="3200" dirty="0" err="1" smtClean="0"/>
              <a:t>globalisation</a:t>
            </a:r>
            <a:r>
              <a:rPr lang="tr-TR" sz="3200" dirty="0" smtClean="0"/>
              <a:t>: de-</a:t>
            </a:r>
            <a:r>
              <a:rPr lang="tr-TR" sz="3200" dirty="0" err="1" smtClean="0"/>
              <a:t>industrialisation</a:t>
            </a:r>
            <a:endParaRPr lang="tr-TR" sz="32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Grafik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662433"/>
              </p:ext>
            </p:extLst>
          </p:nvPr>
        </p:nvGraphicFramePr>
        <p:xfrm>
          <a:off x="304800" y="1428750"/>
          <a:ext cx="8382000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5181600" y="1312419"/>
            <a:ext cx="76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" dirty="0" err="1" smtClean="0"/>
              <a:t>Average</a:t>
            </a:r>
            <a:endParaRPr lang="tr-TR" sz="6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8077200" y="3028950"/>
            <a:ext cx="76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" dirty="0" err="1" smtClean="0"/>
              <a:t>Average</a:t>
            </a:r>
            <a:endParaRPr lang="tr-TR" sz="600" dirty="0"/>
          </a:p>
        </p:txBody>
      </p:sp>
    </p:spTree>
    <p:extLst>
      <p:ext uri="{BB962C8B-B14F-4D97-AF65-F5344CB8AC3E}">
        <p14:creationId xmlns:p14="http://schemas.microsoft.com/office/powerpoint/2010/main" val="238453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2400" y="571500"/>
            <a:ext cx="8991600" cy="628650"/>
          </a:xfrm>
        </p:spPr>
        <p:txBody>
          <a:bodyPr/>
          <a:lstStyle/>
          <a:p>
            <a:r>
              <a:rPr lang="en-US" sz="3400" noProof="0" smtClean="0"/>
              <a:t>Deindustrialization: harmful for convergence</a:t>
            </a:r>
            <a:endParaRPr lang="en-US" sz="3400" noProof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4" y="1714500"/>
            <a:ext cx="3276596" cy="31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398" y="1714500"/>
            <a:ext cx="3048003" cy="32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2 İçerik Yer Tutucusu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342900"/>
          </a:xfrm>
        </p:spPr>
        <p:txBody>
          <a:bodyPr/>
          <a:lstStyle/>
          <a:p>
            <a:r>
              <a:rPr lang="tr-TR" sz="1800" dirty="0" err="1" smtClean="0"/>
              <a:t>Only</a:t>
            </a:r>
            <a:r>
              <a:rPr lang="tr-TR" sz="1800" dirty="0" smtClean="0"/>
              <a:t> </a:t>
            </a:r>
            <a:r>
              <a:rPr lang="tr-TR" sz="1800" dirty="0" err="1" smtClean="0"/>
              <a:t>rule</a:t>
            </a:r>
            <a:r>
              <a:rPr lang="tr-TR" sz="1800" dirty="0" smtClean="0"/>
              <a:t>: </a:t>
            </a:r>
            <a:r>
              <a:rPr lang="tr-TR" sz="1800" dirty="0" err="1" smtClean="0"/>
              <a:t>countries</a:t>
            </a:r>
            <a:r>
              <a:rPr lang="tr-TR" sz="1800" dirty="0" smtClean="0"/>
              <a:t> </a:t>
            </a:r>
            <a:r>
              <a:rPr lang="tr-TR" sz="1800" dirty="0" err="1" smtClean="0"/>
              <a:t>boost</a:t>
            </a:r>
            <a:r>
              <a:rPr lang="tr-TR" sz="1800" dirty="0" smtClean="0"/>
              <a:t> </a:t>
            </a:r>
            <a:r>
              <a:rPr lang="tr-TR" sz="1800" dirty="0" err="1" smtClean="0"/>
              <a:t>their</a:t>
            </a:r>
            <a:r>
              <a:rPr lang="tr-TR" sz="1800" dirty="0" smtClean="0"/>
              <a:t> </a:t>
            </a:r>
            <a:r>
              <a:rPr lang="tr-TR" sz="1800" dirty="0" err="1" smtClean="0"/>
              <a:t>productivity</a:t>
            </a:r>
            <a:r>
              <a:rPr lang="tr-TR" sz="1800" dirty="0" smtClean="0"/>
              <a:t> </a:t>
            </a:r>
            <a:r>
              <a:rPr lang="tr-TR" sz="1800" dirty="0" err="1" smtClean="0"/>
              <a:t>only</a:t>
            </a:r>
            <a:r>
              <a:rPr lang="tr-TR" sz="1800" dirty="0" smtClean="0"/>
              <a:t> </a:t>
            </a:r>
            <a:r>
              <a:rPr lang="tr-TR" sz="1800" dirty="0" err="1" smtClean="0"/>
              <a:t>if</a:t>
            </a:r>
            <a:r>
              <a:rPr lang="tr-TR" sz="1800" dirty="0" smtClean="0"/>
              <a:t> </a:t>
            </a:r>
            <a:r>
              <a:rPr lang="tr-TR" sz="1800" dirty="0" err="1" smtClean="0"/>
              <a:t>they</a:t>
            </a:r>
            <a:r>
              <a:rPr lang="tr-TR" sz="1800" dirty="0" smtClean="0"/>
              <a:t> </a:t>
            </a:r>
            <a:r>
              <a:rPr lang="tr-TR" sz="1800" dirty="0" err="1" smtClean="0"/>
              <a:t>are</a:t>
            </a:r>
            <a:r>
              <a:rPr lang="tr-TR" sz="1800" dirty="0" smtClean="0"/>
              <a:t> in </a:t>
            </a:r>
            <a:r>
              <a:rPr lang="tr-TR" sz="1800" dirty="0" err="1" smtClean="0"/>
              <a:t>manufacturing</a:t>
            </a:r>
            <a:r>
              <a:rPr lang="tr-TR" sz="1800" dirty="0" smtClean="0"/>
              <a:t>. </a:t>
            </a:r>
            <a:endParaRPr lang="en-US" sz="1800" noProof="0" dirty="0"/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4494714" y="4912519"/>
            <a:ext cx="46492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 dirty="0"/>
              <a:t>Source: </a:t>
            </a:r>
            <a:r>
              <a:rPr lang="en-US" sz="1200" b="0" dirty="0" err="1"/>
              <a:t>Dani</a:t>
            </a:r>
            <a:r>
              <a:rPr lang="en-US" sz="1200" b="0" dirty="0"/>
              <a:t> </a:t>
            </a:r>
            <a:r>
              <a:rPr lang="en-US" sz="1200" b="0" dirty="0" err="1"/>
              <a:t>Rodrik</a:t>
            </a:r>
            <a:r>
              <a:rPr lang="en-US" sz="1200" b="0" dirty="0"/>
              <a:t>, 2011, The Future of Economic Convergence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0" y="1517734"/>
            <a:ext cx="914400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err="1" smtClean="0">
                <a:solidFill>
                  <a:schemeClr val="bg1"/>
                </a:solidFill>
              </a:rPr>
              <a:t>Uncondtitonal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tr-TR" sz="1600" dirty="0" err="1" smtClean="0">
                <a:solidFill>
                  <a:schemeClr val="bg1"/>
                </a:solidFill>
              </a:rPr>
              <a:t>growth</a:t>
            </a:r>
            <a:r>
              <a:rPr lang="tr-TR" sz="1600" dirty="0" smtClean="0">
                <a:solidFill>
                  <a:schemeClr val="bg1"/>
                </a:solidFill>
              </a:rPr>
              <a:t> in </a:t>
            </a:r>
            <a:r>
              <a:rPr lang="tr-TR" sz="1600" dirty="0" err="1" smtClean="0">
                <a:solidFill>
                  <a:schemeClr val="bg1"/>
                </a:solidFill>
              </a:rPr>
              <a:t>productivity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1752600" y="1826568"/>
            <a:ext cx="167640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tr-TR" sz="1400" dirty="0" err="1" smtClean="0">
                <a:solidFill>
                  <a:schemeClr val="bg1"/>
                </a:solidFill>
              </a:rPr>
              <a:t>Overall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tr-TR" sz="1400" dirty="0" err="1" smtClean="0">
                <a:solidFill>
                  <a:schemeClr val="bg1"/>
                </a:solidFill>
              </a:rPr>
              <a:t>Economy</a:t>
            </a:r>
            <a:endParaRPr lang="tr-TR" sz="1400" dirty="0">
              <a:solidFill>
                <a:schemeClr val="bg1"/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5181600" y="1828800"/>
            <a:ext cx="167640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 smtClean="0">
                <a:solidFill>
                  <a:schemeClr val="bg1"/>
                </a:solidFill>
              </a:rPr>
              <a:t>Manufacturing</a:t>
            </a:r>
            <a:endParaRPr lang="tr-TR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4626" y="647700"/>
            <a:ext cx="9144000" cy="628650"/>
          </a:xfrm>
        </p:spPr>
        <p:txBody>
          <a:bodyPr/>
          <a:lstStyle/>
          <a:p>
            <a:r>
              <a:rPr lang="tr-TR" sz="3200" dirty="0" err="1" smtClean="0"/>
              <a:t>Trade</a:t>
            </a:r>
            <a:r>
              <a:rPr lang="tr-TR" sz="3200" dirty="0" smtClean="0"/>
              <a:t> </a:t>
            </a:r>
            <a:r>
              <a:rPr lang="tr-TR" sz="3200" dirty="0" err="1" smtClean="0"/>
              <a:t>complementarity</a:t>
            </a:r>
            <a:r>
              <a:rPr lang="tr-TR" sz="3200" dirty="0" smtClean="0"/>
              <a:t>: </a:t>
            </a:r>
            <a:br>
              <a:rPr lang="tr-TR" sz="3200" dirty="0" smtClean="0"/>
            </a:br>
            <a:r>
              <a:rPr lang="tr-TR" sz="3200" dirty="0" err="1" smtClean="0"/>
              <a:t>Missing</a:t>
            </a:r>
            <a:r>
              <a:rPr lang="tr-TR" sz="3200" dirty="0" smtClean="0"/>
              <a:t> </a:t>
            </a:r>
            <a:r>
              <a:rPr lang="tr-TR" sz="3200" dirty="0" err="1" smtClean="0"/>
              <a:t>among</a:t>
            </a:r>
            <a:r>
              <a:rPr lang="tr-TR" sz="3200" dirty="0" smtClean="0"/>
              <a:t> </a:t>
            </a:r>
            <a:r>
              <a:rPr lang="tr-TR" sz="3200" dirty="0" err="1" smtClean="0"/>
              <a:t>emerging</a:t>
            </a:r>
            <a:r>
              <a:rPr lang="tr-TR" sz="3200" dirty="0" smtClean="0"/>
              <a:t> </a:t>
            </a:r>
            <a:r>
              <a:rPr lang="tr-TR" sz="3200" dirty="0" err="1" smtClean="0"/>
              <a:t>markets</a:t>
            </a:r>
            <a:endParaRPr lang="tr-TR" sz="32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4093"/>
            <a:ext cx="8366453" cy="364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81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4626" y="647700"/>
            <a:ext cx="9144000" cy="628650"/>
          </a:xfrm>
        </p:spPr>
        <p:txBody>
          <a:bodyPr/>
          <a:lstStyle/>
          <a:p>
            <a:r>
              <a:rPr lang="tr-TR" sz="3200" dirty="0" err="1" smtClean="0"/>
              <a:t>Trade</a:t>
            </a:r>
            <a:r>
              <a:rPr lang="tr-TR" sz="3200" dirty="0" smtClean="0"/>
              <a:t> </a:t>
            </a:r>
            <a:r>
              <a:rPr lang="tr-TR" sz="3200" dirty="0" err="1" smtClean="0"/>
              <a:t>complementarity</a:t>
            </a:r>
            <a:r>
              <a:rPr lang="tr-TR" sz="3200" dirty="0" smtClean="0"/>
              <a:t>: </a:t>
            </a:r>
            <a:br>
              <a:rPr lang="tr-TR" sz="3200" dirty="0" smtClean="0"/>
            </a:br>
            <a:r>
              <a:rPr lang="tr-TR" sz="3200" dirty="0" err="1" smtClean="0"/>
              <a:t>Missing</a:t>
            </a:r>
            <a:r>
              <a:rPr lang="tr-TR" sz="3200" dirty="0" smtClean="0"/>
              <a:t> </a:t>
            </a:r>
            <a:r>
              <a:rPr lang="tr-TR" sz="3200" dirty="0" err="1" smtClean="0"/>
              <a:t>among</a:t>
            </a:r>
            <a:r>
              <a:rPr lang="tr-TR" sz="3200" dirty="0" smtClean="0"/>
              <a:t> </a:t>
            </a:r>
            <a:r>
              <a:rPr lang="tr-TR" sz="3200" dirty="0" err="1" smtClean="0"/>
              <a:t>emerging</a:t>
            </a:r>
            <a:r>
              <a:rPr lang="tr-TR" sz="3200" dirty="0" smtClean="0"/>
              <a:t> </a:t>
            </a:r>
            <a:r>
              <a:rPr lang="tr-TR" sz="3200" dirty="0" err="1" smtClean="0"/>
              <a:t>markets</a:t>
            </a:r>
            <a:endParaRPr lang="tr-TR" sz="32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4093"/>
            <a:ext cx="8366453" cy="364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2004600" y="1665150"/>
            <a:ext cx="1440000" cy="1440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32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6324600" y="3646350"/>
            <a:ext cx="1440000" cy="14400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tr-TR" dirty="0" smtClean="0"/>
              <a:t>58</a:t>
            </a:r>
            <a:endParaRPr lang="tr-TR" dirty="0"/>
          </a:p>
        </p:txBody>
      </p:sp>
      <p:sp>
        <p:nvSpPr>
          <p:cNvPr id="8" name="Oval 7"/>
          <p:cNvSpPr/>
          <p:nvPr/>
        </p:nvSpPr>
        <p:spPr bwMode="auto">
          <a:xfrm>
            <a:off x="2004600" y="3646350"/>
            <a:ext cx="1440000" cy="14400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tr-TR" dirty="0" smtClean="0"/>
              <a:t>51</a:t>
            </a:r>
            <a:endParaRPr lang="tr-TR" dirty="0"/>
          </a:p>
        </p:txBody>
      </p:sp>
      <p:sp>
        <p:nvSpPr>
          <p:cNvPr id="9" name="Oval 8"/>
          <p:cNvSpPr/>
          <p:nvPr/>
        </p:nvSpPr>
        <p:spPr bwMode="auto">
          <a:xfrm>
            <a:off x="6248400" y="1665150"/>
            <a:ext cx="1440000" cy="144000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tr-TR" dirty="0" smtClean="0">
                <a:solidFill>
                  <a:schemeClr val="bg1"/>
                </a:solidFill>
              </a:rPr>
              <a:t>37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1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400" y="723900"/>
            <a:ext cx="8686800" cy="628650"/>
          </a:xfrm>
        </p:spPr>
        <p:txBody>
          <a:bodyPr/>
          <a:lstStyle/>
          <a:p>
            <a:r>
              <a:rPr lang="tr-TR" sz="3600" dirty="0" err="1" smtClean="0"/>
              <a:t>Export</a:t>
            </a:r>
            <a:r>
              <a:rPr lang="tr-TR" sz="3600" dirty="0" smtClean="0"/>
              <a:t> </a:t>
            </a:r>
            <a:r>
              <a:rPr lang="tr-TR" sz="3600" dirty="0" err="1" smtClean="0"/>
              <a:t>baskets</a:t>
            </a:r>
            <a:r>
              <a:rPr lang="tr-TR" sz="3600" dirty="0" smtClean="0"/>
              <a:t> </a:t>
            </a:r>
            <a:r>
              <a:rPr lang="tr-TR" sz="3600" dirty="0" err="1" smtClean="0"/>
              <a:t>mostly</a:t>
            </a:r>
            <a:r>
              <a:rPr lang="tr-TR" sz="3600" dirty="0" smtClean="0"/>
              <a:t> </a:t>
            </a:r>
            <a:r>
              <a:rPr lang="tr-TR" sz="3600" dirty="0" err="1" smtClean="0"/>
              <a:t>designed</a:t>
            </a:r>
            <a:r>
              <a:rPr lang="tr-TR" sz="3600" dirty="0" smtClean="0"/>
              <a:t> </a:t>
            </a:r>
            <a:br>
              <a:rPr lang="tr-TR" sz="3600" dirty="0" smtClean="0"/>
            </a:br>
            <a:r>
              <a:rPr lang="tr-TR" sz="3600" dirty="0" err="1" smtClean="0"/>
              <a:t>towards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‘</a:t>
            </a:r>
            <a:r>
              <a:rPr lang="tr-TR" sz="3600" dirty="0" err="1" smtClean="0"/>
              <a:t>north</a:t>
            </a:r>
            <a:r>
              <a:rPr lang="tr-TR" sz="3600" dirty="0" smtClean="0"/>
              <a:t>’</a:t>
            </a:r>
            <a:endParaRPr lang="tr-TR" sz="36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G20: Need for an inclusive growth agenda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896F86-9E50-4CED-9EE6-88BD0FD604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Grafik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15260"/>
              </p:ext>
            </p:extLst>
          </p:nvPr>
        </p:nvGraphicFramePr>
        <p:xfrm>
          <a:off x="3744000" y="1291856"/>
          <a:ext cx="5400000" cy="3851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30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7032</TotalTime>
  <Words>778</Words>
  <Application>Microsoft Office PowerPoint</Application>
  <PresentationFormat>Ekran Gösterisi (16:9)</PresentationFormat>
  <Paragraphs>215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Default Design</vt:lpstr>
      <vt:lpstr>G20:  Need for an inclusive growth agenda</vt:lpstr>
      <vt:lpstr>Framework</vt:lpstr>
      <vt:lpstr>Inclusiveness: a general definition</vt:lpstr>
      <vt:lpstr>Inclusiveness: from G-20 perspective?</vt:lpstr>
      <vt:lpstr>A side effect of globalisation: de-industrialisation</vt:lpstr>
      <vt:lpstr>Deindustrialization: harmful for convergence</vt:lpstr>
      <vt:lpstr>Trade complementarity:  Missing among emerging markets</vt:lpstr>
      <vt:lpstr>Trade complementarity:  Missing among emerging markets</vt:lpstr>
      <vt:lpstr>Export baskets mostly designed  towards the ‘north’</vt:lpstr>
      <vt:lpstr>Export baskets mostly designed  towards the ‘north’</vt:lpstr>
      <vt:lpstr>PowerPoint Sunusu</vt:lpstr>
      <vt:lpstr>So what? </vt:lpstr>
      <vt:lpstr>How to tailor G-20 agenda toward more inclusiveness?</vt:lpstr>
      <vt:lpstr>An example: Global Business Bridges Initiative Coordinated by EU Delegation, Ministry of Economy and TOBB. Feasiblity Study carried out by TEPAV</vt:lpstr>
      <vt:lpstr>A new role for G20:  Coordinating SME internationalization</vt:lpstr>
      <vt:lpstr>Concluding remarks</vt:lpstr>
    </vt:vector>
  </TitlesOfParts>
  <Company>TEPAV Economc Policy Research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Esen Caglar</dc:creator>
  <cp:lastModifiedBy>Sarp Kalkan</cp:lastModifiedBy>
  <cp:revision>397</cp:revision>
  <dcterms:created xsi:type="dcterms:W3CDTF">2011-10-02T17:28:21Z</dcterms:created>
  <dcterms:modified xsi:type="dcterms:W3CDTF">2012-12-10T16:39:32Z</dcterms:modified>
</cp:coreProperties>
</file>