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56" r:id="rId2"/>
    <p:sldId id="280" r:id="rId3"/>
    <p:sldId id="261" r:id="rId4"/>
    <p:sldId id="271" r:id="rId5"/>
    <p:sldId id="272" r:id="rId6"/>
    <p:sldId id="275" r:id="rId7"/>
    <p:sldId id="274" r:id="rId8"/>
    <p:sldId id="262" r:id="rId9"/>
    <p:sldId id="263" r:id="rId10"/>
    <p:sldId id="281" r:id="rId11"/>
    <p:sldId id="287" r:id="rId12"/>
    <p:sldId id="288" r:id="rId13"/>
    <p:sldId id="278" r:id="rId14"/>
    <p:sldId id="285" r:id="rId15"/>
    <p:sldId id="276" r:id="rId16"/>
    <p:sldId id="277" r:id="rId17"/>
    <p:sldId id="266" r:id="rId18"/>
    <p:sldId id="267" r:id="rId19"/>
    <p:sldId id="290" r:id="rId20"/>
    <p:sldId id="279" r:id="rId21"/>
    <p:sldId id="289" r:id="rId22"/>
    <p:sldId id="282" r:id="rId23"/>
    <p:sldId id="291" r:id="rId24"/>
    <p:sldId id="283" r:id="rId2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61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Documents%20and%20Settings\skhan\Desktop\dr\Copy%20of%20GDP%20at%20Constant%20Market%20Prices%20in%20mln%20U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ocuments%20and%20Settings\skhan\Desktop\dr\Copy%20of%20GDP%20at%20Constant%20Market%20Prices%20in%20mln%20U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frathinam\Local%20Settings\Temporary%20Internet%20Files\Content.Outlook\QFR1N2BQ\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frathinam\mydoc\Downloads\Figure1.2.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dirty="0"/>
              <a:t>GDP </a:t>
            </a:r>
            <a:r>
              <a:rPr lang="en-US" sz="1800" dirty="0" smtClean="0"/>
              <a:t>Growth Rates: </a:t>
            </a:r>
            <a:r>
              <a:rPr lang="en-US" sz="1800" dirty="0"/>
              <a:t>Developed</a:t>
            </a:r>
            <a:r>
              <a:rPr lang="en-US" sz="1800" baseline="0" dirty="0"/>
              <a:t> Economies</a:t>
            </a:r>
            <a:endParaRPr lang="en-US" sz="1800" dirty="0"/>
          </a:p>
        </c:rich>
      </c:tx>
      <c:layout>
        <c:manualLayout>
          <c:xMode val="edge"/>
          <c:yMode val="edge"/>
          <c:x val="0.26642482189726308"/>
          <c:y val="0"/>
        </c:manualLayout>
      </c:layout>
    </c:title>
    <c:plotArea>
      <c:layout>
        <c:manualLayout>
          <c:layoutTarget val="inner"/>
          <c:xMode val="edge"/>
          <c:yMode val="edge"/>
          <c:x val="0.11609309748672256"/>
          <c:y val="7.0785802675549001E-2"/>
          <c:w val="0.86064352140647582"/>
          <c:h val="0.80769541867938688"/>
        </c:manualLayout>
      </c:layout>
      <c:lineChart>
        <c:grouping val="standard"/>
        <c:ser>
          <c:idx val="0"/>
          <c:order val="0"/>
          <c:tx>
            <c:strRef>
              <c:f>Sheet1!$Q$50</c:f>
              <c:strCache>
                <c:ptCount val="1"/>
                <c:pt idx="0">
                  <c:v>Canada</c:v>
                </c:pt>
              </c:strCache>
            </c:strRef>
          </c:tx>
          <c:spPr>
            <a:ln w="12700">
              <a:solidFill>
                <a:srgbClr val="7030A0"/>
              </a:solidFill>
              <a:tailEnd type="triangle"/>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Sheet1!$Q$51:$Q$69</c:f>
              <c:numCache>
                <c:formatCode>0.0</c:formatCode>
                <c:ptCount val="19"/>
                <c:pt idx="0">
                  <c:v>1.7090837320030958</c:v>
                </c:pt>
                <c:pt idx="1">
                  <c:v>0.86714265666175405</c:v>
                </c:pt>
                <c:pt idx="2">
                  <c:v>0.40334773450725181</c:v>
                </c:pt>
                <c:pt idx="3">
                  <c:v>-0.88180004817455415</c:v>
                </c:pt>
                <c:pt idx="4">
                  <c:v>-2.5068090411702277</c:v>
                </c:pt>
                <c:pt idx="5">
                  <c:v>-3.1780112266140832</c:v>
                </c:pt>
                <c:pt idx="6">
                  <c:v>-3.0534541089537477</c:v>
                </c:pt>
                <c:pt idx="7">
                  <c:v>-1.0997108026954838</c:v>
                </c:pt>
                <c:pt idx="8">
                  <c:v>2.088542432710693</c:v>
                </c:pt>
                <c:pt idx="9">
                  <c:v>3.4059742480742852</c:v>
                </c:pt>
                <c:pt idx="10">
                  <c:v>3.4435515275958575</c:v>
                </c:pt>
                <c:pt idx="11">
                  <c:v>3.2</c:v>
                </c:pt>
                <c:pt idx="12" formatCode="General">
                  <c:v>2.9</c:v>
                </c:pt>
                <c:pt idx="13">
                  <c:v>2</c:v>
                </c:pt>
                <c:pt idx="14">
                  <c:v>2.5</c:v>
                </c:pt>
                <c:pt idx="15">
                  <c:v>2.2000000000000002</c:v>
                </c:pt>
                <c:pt idx="16">
                  <c:v>1.8</c:v>
                </c:pt>
              </c:numCache>
            </c:numRef>
          </c:val>
        </c:ser>
        <c:ser>
          <c:idx val="1"/>
          <c:order val="1"/>
          <c:tx>
            <c:strRef>
              <c:f>Sheet1!$R$50</c:f>
              <c:strCache>
                <c:ptCount val="1"/>
                <c:pt idx="0">
                  <c:v>Germany</c:v>
                </c:pt>
              </c:strCache>
            </c:strRef>
          </c:tx>
          <c:spPr>
            <a:ln>
              <a:solidFill>
                <a:srgbClr val="00B050"/>
              </a:solidFill>
              <a:prstDash val="sysDot"/>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Sheet1!$R$51:$R$69</c:f>
              <c:numCache>
                <c:formatCode>0.0</c:formatCode>
                <c:ptCount val="19"/>
                <c:pt idx="0">
                  <c:v>2.6805205015543159</c:v>
                </c:pt>
                <c:pt idx="1">
                  <c:v>1.6544959798695515</c:v>
                </c:pt>
                <c:pt idx="2">
                  <c:v>0.47782042821964021</c:v>
                </c:pt>
                <c:pt idx="3">
                  <c:v>-1.9653858034547922</c:v>
                </c:pt>
                <c:pt idx="4">
                  <c:v>-6.6181899862120845</c:v>
                </c:pt>
                <c:pt idx="5">
                  <c:v>-5.5273995040432222</c:v>
                </c:pt>
                <c:pt idx="6">
                  <c:v>-4.4473579569377355</c:v>
                </c:pt>
                <c:pt idx="7">
                  <c:v>-2.0000931098454182</c:v>
                </c:pt>
                <c:pt idx="8">
                  <c:v>2.0715552004167503</c:v>
                </c:pt>
                <c:pt idx="9">
                  <c:v>3.9228706382110667</c:v>
                </c:pt>
                <c:pt idx="10">
                  <c:v>3.9340229747037565</c:v>
                </c:pt>
                <c:pt idx="11">
                  <c:v>1.5</c:v>
                </c:pt>
                <c:pt idx="12" formatCode="General">
                  <c:v>4.8</c:v>
                </c:pt>
                <c:pt idx="13">
                  <c:v>2.9</c:v>
                </c:pt>
                <c:pt idx="14">
                  <c:v>2.7</c:v>
                </c:pt>
                <c:pt idx="15">
                  <c:v>2</c:v>
                </c:pt>
                <c:pt idx="16">
                  <c:v>1.2</c:v>
                </c:pt>
                <c:pt idx="17">
                  <c:v>1</c:v>
                </c:pt>
                <c:pt idx="18">
                  <c:v>0.9</c:v>
                </c:pt>
              </c:numCache>
            </c:numRef>
          </c:val>
        </c:ser>
        <c:ser>
          <c:idx val="2"/>
          <c:order val="2"/>
          <c:tx>
            <c:strRef>
              <c:f>Sheet1!$S$50</c:f>
              <c:strCache>
                <c:ptCount val="1"/>
                <c:pt idx="0">
                  <c:v>France</c:v>
                </c:pt>
              </c:strCache>
            </c:strRef>
          </c:tx>
          <c:spPr>
            <a:ln>
              <a:solidFill>
                <a:schemeClr val="tx2">
                  <a:lumMod val="60000"/>
                  <a:lumOff val="40000"/>
                </a:schemeClr>
              </a:solidFill>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Sheet1!$S$51:$S$69</c:f>
              <c:numCache>
                <c:formatCode>0.0</c:formatCode>
                <c:ptCount val="19"/>
                <c:pt idx="0">
                  <c:v>1.8254165664546085</c:v>
                </c:pt>
                <c:pt idx="1">
                  <c:v>0.67879126980809634</c:v>
                </c:pt>
                <c:pt idx="2">
                  <c:v>-0.17751308709639477</c:v>
                </c:pt>
                <c:pt idx="3">
                  <c:v>-1.9351623901254538</c:v>
                </c:pt>
                <c:pt idx="4">
                  <c:v>-3.8596129124362659</c:v>
                </c:pt>
                <c:pt idx="5">
                  <c:v>-3.0763589895385732</c:v>
                </c:pt>
                <c:pt idx="6">
                  <c:v>-2.6712705990355623</c:v>
                </c:pt>
                <c:pt idx="7">
                  <c:v>-0.53713228195898544</c:v>
                </c:pt>
                <c:pt idx="8">
                  <c:v>1.1542915399525258</c:v>
                </c:pt>
                <c:pt idx="9">
                  <c:v>1.5827359257927529</c:v>
                </c:pt>
                <c:pt idx="10">
                  <c:v>1.7179363121182289</c:v>
                </c:pt>
                <c:pt idx="11">
                  <c:v>1.7000000000000017</c:v>
                </c:pt>
                <c:pt idx="12" formatCode="General">
                  <c:v>2.2000000000000002</c:v>
                </c:pt>
                <c:pt idx="13">
                  <c:v>1.7000000000000017</c:v>
                </c:pt>
                <c:pt idx="14">
                  <c:v>1.5</c:v>
                </c:pt>
                <c:pt idx="15">
                  <c:v>1.2</c:v>
                </c:pt>
                <c:pt idx="16">
                  <c:v>0.30000000000000032</c:v>
                </c:pt>
                <c:pt idx="17">
                  <c:v>0.1</c:v>
                </c:pt>
                <c:pt idx="18">
                  <c:v>0.1</c:v>
                </c:pt>
              </c:numCache>
            </c:numRef>
          </c:val>
        </c:ser>
        <c:ser>
          <c:idx val="3"/>
          <c:order val="3"/>
          <c:tx>
            <c:strRef>
              <c:f>Sheet1!$T$50</c:f>
              <c:strCache>
                <c:ptCount val="1"/>
                <c:pt idx="0">
                  <c:v>UK</c:v>
                </c:pt>
              </c:strCache>
            </c:strRef>
          </c:tx>
          <c:spPr>
            <a:ln>
              <a:solidFill>
                <a:schemeClr val="tx1">
                  <a:lumMod val="65000"/>
                  <a:lumOff val="35000"/>
                </a:schemeClr>
              </a:solidFill>
              <a:tailEnd type="oval"/>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Sheet1!$T$51:$T$69</c:f>
              <c:numCache>
                <c:formatCode>0.0</c:formatCode>
                <c:ptCount val="19"/>
                <c:pt idx="0">
                  <c:v>1.8821588286442608</c:v>
                </c:pt>
                <c:pt idx="1">
                  <c:v>1.0380985686236983</c:v>
                </c:pt>
                <c:pt idx="2">
                  <c:v>-0.40128224457852379</c:v>
                </c:pt>
                <c:pt idx="3">
                  <c:v>-2.7455383463975935</c:v>
                </c:pt>
                <c:pt idx="4">
                  <c:v>-5.3803597028852339</c:v>
                </c:pt>
                <c:pt idx="5">
                  <c:v>-5.898483976234747</c:v>
                </c:pt>
                <c:pt idx="6">
                  <c:v>-5.3186851512773545</c:v>
                </c:pt>
                <c:pt idx="7">
                  <c:v>-2.8440262518928612</c:v>
                </c:pt>
                <c:pt idx="8">
                  <c:v>-0.32460227483721665</c:v>
                </c:pt>
                <c:pt idx="9">
                  <c:v>1.6366505080945495</c:v>
                </c:pt>
                <c:pt idx="10">
                  <c:v>2.6551682774402026</c:v>
                </c:pt>
                <c:pt idx="11">
                  <c:v>1.5</c:v>
                </c:pt>
                <c:pt idx="12" formatCode="General">
                  <c:v>1.8</c:v>
                </c:pt>
                <c:pt idx="13">
                  <c:v>0.4</c:v>
                </c:pt>
                <c:pt idx="14">
                  <c:v>0.30000000000000032</c:v>
                </c:pt>
                <c:pt idx="15">
                  <c:v>0.5</c:v>
                </c:pt>
                <c:pt idx="16">
                  <c:v>-0.1</c:v>
                </c:pt>
                <c:pt idx="17">
                  <c:v>-0.5</c:v>
                </c:pt>
                <c:pt idx="18">
                  <c:v>0</c:v>
                </c:pt>
              </c:numCache>
            </c:numRef>
          </c:val>
        </c:ser>
        <c:ser>
          <c:idx val="4"/>
          <c:order val="4"/>
          <c:tx>
            <c:strRef>
              <c:f>Sheet1!$U$50</c:f>
              <c:strCache>
                <c:ptCount val="1"/>
                <c:pt idx="0">
                  <c:v>Italy</c:v>
                </c:pt>
              </c:strCache>
            </c:strRef>
          </c:tx>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Sheet1!$U$51:$U$69</c:f>
              <c:numCache>
                <c:formatCode>0.0</c:formatCode>
                <c:ptCount val="19"/>
                <c:pt idx="0">
                  <c:v>0.27132372629048634</c:v>
                </c:pt>
                <c:pt idx="1">
                  <c:v>-0.45445510542944845</c:v>
                </c:pt>
                <c:pt idx="2">
                  <c:v>-1.7626090585604044</c:v>
                </c:pt>
                <c:pt idx="3">
                  <c:v>-3.3430478982192966</c:v>
                </c:pt>
                <c:pt idx="4">
                  <c:v>-6.5159196402517878</c:v>
                </c:pt>
                <c:pt idx="5">
                  <c:v>-6.1480984523787674</c:v>
                </c:pt>
                <c:pt idx="6">
                  <c:v>-4.6984366584129598</c:v>
                </c:pt>
                <c:pt idx="7">
                  <c:v>-2.7808928193323696</c:v>
                </c:pt>
                <c:pt idx="8">
                  <c:v>0.50778961017217772</c:v>
                </c:pt>
                <c:pt idx="9">
                  <c:v>1.2498573999438753</c:v>
                </c:pt>
                <c:pt idx="10">
                  <c:v>1.0967229709524466</c:v>
                </c:pt>
                <c:pt idx="11">
                  <c:v>1.5</c:v>
                </c:pt>
                <c:pt idx="12">
                  <c:v>1.3</c:v>
                </c:pt>
                <c:pt idx="13">
                  <c:v>1</c:v>
                </c:pt>
                <c:pt idx="14">
                  <c:v>0.4</c:v>
                </c:pt>
                <c:pt idx="15">
                  <c:v>-0.5</c:v>
                </c:pt>
                <c:pt idx="16">
                  <c:v>-1.4</c:v>
                </c:pt>
                <c:pt idx="17">
                  <c:v>-2.4</c:v>
                </c:pt>
                <c:pt idx="18">
                  <c:v>-2.4</c:v>
                </c:pt>
              </c:numCache>
            </c:numRef>
          </c:val>
        </c:ser>
        <c:ser>
          <c:idx val="5"/>
          <c:order val="5"/>
          <c:tx>
            <c:strRef>
              <c:f>Sheet1!$V$50</c:f>
              <c:strCache>
                <c:ptCount val="1"/>
                <c:pt idx="0">
                  <c:v>Japan</c:v>
                </c:pt>
              </c:strCache>
            </c:strRef>
          </c:tx>
          <c:spPr>
            <a:ln>
              <a:solidFill>
                <a:srgbClr val="00B0F0"/>
              </a:solidFill>
              <a:prstDash val="dash"/>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Sheet1!$V$51:$V$69</c:f>
              <c:numCache>
                <c:formatCode>0.0</c:formatCode>
                <c:ptCount val="19"/>
                <c:pt idx="0">
                  <c:v>1.17430868964935</c:v>
                </c:pt>
                <c:pt idx="1">
                  <c:v>-6.3423099838183117E-2</c:v>
                </c:pt>
                <c:pt idx="2">
                  <c:v>-1.0897909311012761</c:v>
                </c:pt>
                <c:pt idx="3">
                  <c:v>-4.6743937038955918</c:v>
                </c:pt>
                <c:pt idx="4">
                  <c:v>-10.088440819003079</c:v>
                </c:pt>
                <c:pt idx="5">
                  <c:v>-6.9604088617914455</c:v>
                </c:pt>
                <c:pt idx="6">
                  <c:v>-6.1506953768527755</c:v>
                </c:pt>
                <c:pt idx="7">
                  <c:v>-1.7899532298602603</c:v>
                </c:pt>
                <c:pt idx="8">
                  <c:v>5.5374562888847274</c:v>
                </c:pt>
                <c:pt idx="9">
                  <c:v>3.513181836875908</c:v>
                </c:pt>
                <c:pt idx="10">
                  <c:v>4.9733361720028695</c:v>
                </c:pt>
                <c:pt idx="11">
                  <c:v>3.3</c:v>
                </c:pt>
                <c:pt idx="12">
                  <c:v>-0.1</c:v>
                </c:pt>
                <c:pt idx="13">
                  <c:v>-1.7000000000000017</c:v>
                </c:pt>
                <c:pt idx="14">
                  <c:v>-0.60000000000000064</c:v>
                </c:pt>
                <c:pt idx="15">
                  <c:v>-0.5</c:v>
                </c:pt>
                <c:pt idx="16">
                  <c:v>2.7</c:v>
                </c:pt>
                <c:pt idx="17">
                  <c:v>3.3</c:v>
                </c:pt>
                <c:pt idx="18">
                  <c:v>0.2</c:v>
                </c:pt>
              </c:numCache>
            </c:numRef>
          </c:val>
        </c:ser>
        <c:ser>
          <c:idx val="6"/>
          <c:order val="6"/>
          <c:tx>
            <c:strRef>
              <c:f>Sheet1!$W$50</c:f>
              <c:strCache>
                <c:ptCount val="1"/>
                <c:pt idx="0">
                  <c:v>US</c:v>
                </c:pt>
              </c:strCache>
            </c:strRef>
          </c:tx>
          <c:spPr>
            <a:ln>
              <a:solidFill>
                <a:srgbClr val="FF0000"/>
              </a:solidFill>
              <a:prstDash val="sysDash"/>
            </a:ln>
          </c:spPr>
          <c:marker>
            <c:symbol val="none"/>
          </c:marker>
          <c:cat>
            <c:strRef>
              <c:f>Sheet1!$P$51:$P$69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Sheet1!$W$51:$W$69</c:f>
              <c:numCache>
                <c:formatCode>0.0</c:formatCode>
                <c:ptCount val="19"/>
                <c:pt idx="0">
                  <c:v>1.9091957426492787</c:v>
                </c:pt>
                <c:pt idx="1">
                  <c:v>1.2498005772076386</c:v>
                </c:pt>
                <c:pt idx="2">
                  <c:v>-0.33914945330893731</c:v>
                </c:pt>
                <c:pt idx="3">
                  <c:v>-2.7672409417009516</c:v>
                </c:pt>
                <c:pt idx="4">
                  <c:v>-3.7978332664119998</c:v>
                </c:pt>
                <c:pt idx="5">
                  <c:v>-4.1095858225852337</c:v>
                </c:pt>
                <c:pt idx="6">
                  <c:v>-2.7428492411065299</c:v>
                </c:pt>
                <c:pt idx="7">
                  <c:v>0.19471020649115645</c:v>
                </c:pt>
                <c:pt idx="8">
                  <c:v>2.3861086647817986</c:v>
                </c:pt>
                <c:pt idx="9">
                  <c:v>3.0046798145778877</c:v>
                </c:pt>
                <c:pt idx="10">
                  <c:v>3.2393047802068482</c:v>
                </c:pt>
                <c:pt idx="11">
                  <c:v>2.7</c:v>
                </c:pt>
                <c:pt idx="12">
                  <c:v>2.2000000000000002</c:v>
                </c:pt>
                <c:pt idx="13">
                  <c:v>1.6</c:v>
                </c:pt>
                <c:pt idx="14">
                  <c:v>1.5</c:v>
                </c:pt>
                <c:pt idx="15">
                  <c:v>3</c:v>
                </c:pt>
                <c:pt idx="16">
                  <c:v>2.4</c:v>
                </c:pt>
                <c:pt idx="17">
                  <c:v>2</c:v>
                </c:pt>
                <c:pt idx="18">
                  <c:v>2.2999999999999998</c:v>
                </c:pt>
              </c:numCache>
            </c:numRef>
          </c:val>
        </c:ser>
        <c:marker val="1"/>
        <c:axId val="185473664"/>
        <c:axId val="185487744"/>
      </c:lineChart>
      <c:catAx>
        <c:axId val="185473664"/>
        <c:scaling>
          <c:orientation val="minMax"/>
        </c:scaling>
        <c:axPos val="b"/>
        <c:majorTickMark val="none"/>
        <c:tickLblPos val="nextTo"/>
        <c:txPr>
          <a:bodyPr rot="-5400000" vert="horz"/>
          <a:lstStyle/>
          <a:p>
            <a:pPr>
              <a:defRPr sz="800" b="1"/>
            </a:pPr>
            <a:endParaRPr lang="en-US"/>
          </a:p>
        </c:txPr>
        <c:crossAx val="185487744"/>
        <c:crosses val="autoZero"/>
        <c:auto val="1"/>
        <c:lblAlgn val="ctr"/>
        <c:lblOffset val="100"/>
      </c:catAx>
      <c:valAx>
        <c:axId val="185487744"/>
        <c:scaling>
          <c:orientation val="minMax"/>
          <c:max val="6"/>
          <c:min val="-12"/>
        </c:scaling>
        <c:axPos val="l"/>
        <c:title>
          <c:tx>
            <c:rich>
              <a:bodyPr/>
              <a:lstStyle/>
              <a:p>
                <a:pPr>
                  <a:defRPr/>
                </a:pPr>
                <a:r>
                  <a:rPr lang="en-US"/>
                  <a:t>per</a:t>
                </a:r>
                <a:r>
                  <a:rPr lang="en-US" baseline="0"/>
                  <a:t> cent</a:t>
                </a:r>
                <a:endParaRPr lang="en-US"/>
              </a:p>
            </c:rich>
          </c:tx>
          <c:layout/>
        </c:title>
        <c:numFmt formatCode="0.0" sourceLinked="1"/>
        <c:majorTickMark val="none"/>
        <c:tickLblPos val="nextTo"/>
        <c:txPr>
          <a:bodyPr/>
          <a:lstStyle/>
          <a:p>
            <a:pPr>
              <a:defRPr sz="900" b="1"/>
            </a:pPr>
            <a:endParaRPr lang="en-US"/>
          </a:p>
        </c:txPr>
        <c:crossAx val="185473664"/>
        <c:crosses val="autoZero"/>
        <c:crossBetween val="between"/>
        <c:majorUnit val="3"/>
      </c:valAx>
      <c:spPr>
        <a:ln>
          <a:solidFill>
            <a:schemeClr val="accent1"/>
          </a:solidFill>
        </a:ln>
      </c:spPr>
    </c:plotArea>
    <c:legend>
      <c:legendPos val="b"/>
      <c:layout>
        <c:manualLayout>
          <c:xMode val="edge"/>
          <c:yMode val="edge"/>
          <c:x val="0.16989876265466827"/>
          <c:y val="0.900260154242151"/>
          <c:w val="0.65425009373828324"/>
          <c:h val="6.2239839606272891E-2"/>
        </c:manualLayout>
      </c:layout>
      <c:txPr>
        <a:bodyPr/>
        <a:lstStyle/>
        <a:p>
          <a:pPr>
            <a:defRPr sz="900" b="1"/>
          </a:pPr>
          <a:endParaRPr lang="en-US"/>
        </a:p>
      </c:txPr>
    </c:legend>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a:pPr>
            <a:r>
              <a:rPr lang="en-US" sz="2000" dirty="0"/>
              <a:t>GDP </a:t>
            </a:r>
            <a:r>
              <a:rPr lang="en-US" sz="2000" dirty="0" smtClean="0"/>
              <a:t>Growth</a:t>
            </a:r>
            <a:r>
              <a:rPr lang="en-US" sz="2000" baseline="0" dirty="0" smtClean="0"/>
              <a:t> Rates: </a:t>
            </a:r>
            <a:r>
              <a:rPr lang="en-US" sz="2000" dirty="0"/>
              <a:t>BRICS</a:t>
            </a:r>
          </a:p>
        </c:rich>
      </c:tx>
      <c:layout/>
    </c:title>
    <c:plotArea>
      <c:layout>
        <c:manualLayout>
          <c:layoutTarget val="inner"/>
          <c:xMode val="edge"/>
          <c:yMode val="edge"/>
          <c:x val="8.8298757371160164E-2"/>
          <c:y val="1.9680964777856181E-2"/>
          <c:w val="0.89145509973794945"/>
          <c:h val="0.9016346501754039"/>
        </c:manualLayout>
      </c:layout>
      <c:lineChart>
        <c:grouping val="standard"/>
        <c:ser>
          <c:idx val="0"/>
          <c:order val="0"/>
          <c:tx>
            <c:strRef>
              <c:f>Sheet1!$J$50</c:f>
              <c:strCache>
                <c:ptCount val="1"/>
                <c:pt idx="0">
                  <c:v>China</c:v>
                </c:pt>
              </c:strCache>
            </c:strRef>
          </c:tx>
          <c:spPr>
            <a:ln>
              <a:solidFill>
                <a:srgbClr val="00B0F0"/>
              </a:solidFill>
            </a:ln>
          </c:spPr>
          <c:marker>
            <c:symbol val="none"/>
          </c:marker>
          <c:cat>
            <c:strRef>
              <c:f>Sheet1!$I$51:$I$69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Sheet1!$J$51:$J$69</c:f>
              <c:numCache>
                <c:formatCode>0.0</c:formatCode>
                <c:ptCount val="19"/>
                <c:pt idx="0">
                  <c:v>11.3</c:v>
                </c:pt>
                <c:pt idx="1">
                  <c:v>11</c:v>
                </c:pt>
                <c:pt idx="2">
                  <c:v>10.6</c:v>
                </c:pt>
                <c:pt idx="3">
                  <c:v>9.6</c:v>
                </c:pt>
                <c:pt idx="4">
                  <c:v>6.1</c:v>
                </c:pt>
                <c:pt idx="5">
                  <c:v>7.9</c:v>
                </c:pt>
                <c:pt idx="6">
                  <c:v>8.1</c:v>
                </c:pt>
                <c:pt idx="7">
                  <c:v>9.1</c:v>
                </c:pt>
                <c:pt idx="8">
                  <c:v>11.9</c:v>
                </c:pt>
                <c:pt idx="9">
                  <c:v>11.1</c:v>
                </c:pt>
                <c:pt idx="10">
                  <c:v>10.6</c:v>
                </c:pt>
                <c:pt idx="11">
                  <c:v>10.3</c:v>
                </c:pt>
                <c:pt idx="12">
                  <c:v>9.7000000000000011</c:v>
                </c:pt>
                <c:pt idx="13">
                  <c:v>9.6</c:v>
                </c:pt>
                <c:pt idx="14">
                  <c:v>9.7000000000000011</c:v>
                </c:pt>
                <c:pt idx="15">
                  <c:v>9.1</c:v>
                </c:pt>
                <c:pt idx="16">
                  <c:v>8.1</c:v>
                </c:pt>
                <c:pt idx="17">
                  <c:v>7.6</c:v>
                </c:pt>
                <c:pt idx="18">
                  <c:v>7.4</c:v>
                </c:pt>
              </c:numCache>
            </c:numRef>
          </c:val>
        </c:ser>
        <c:ser>
          <c:idx val="1"/>
          <c:order val="1"/>
          <c:tx>
            <c:strRef>
              <c:f>Sheet1!$K$50</c:f>
              <c:strCache>
                <c:ptCount val="1"/>
                <c:pt idx="0">
                  <c:v>Brazil</c:v>
                </c:pt>
              </c:strCache>
            </c:strRef>
          </c:tx>
          <c:spPr>
            <a:ln w="12700">
              <a:solidFill>
                <a:srgbClr val="FF0000"/>
              </a:solidFill>
              <a:tailEnd type="arrow"/>
            </a:ln>
          </c:spPr>
          <c:marker>
            <c:symbol val="none"/>
          </c:marker>
          <c:cat>
            <c:strRef>
              <c:f>Sheet1!$I$51:$I$69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Sheet1!$K$51:$K$69</c:f>
              <c:numCache>
                <c:formatCode>0.0</c:formatCode>
                <c:ptCount val="19"/>
                <c:pt idx="0">
                  <c:v>5.1399876783461655</c:v>
                </c:pt>
                <c:pt idx="1">
                  <c:v>5.1399876783461655</c:v>
                </c:pt>
                <c:pt idx="2">
                  <c:v>5.1399876783461655</c:v>
                </c:pt>
                <c:pt idx="3">
                  <c:v>5.1399876783461655</c:v>
                </c:pt>
                <c:pt idx="4">
                  <c:v>-0.19001982047173191</c:v>
                </c:pt>
                <c:pt idx="5">
                  <c:v>-0.19001982047173191</c:v>
                </c:pt>
                <c:pt idx="6">
                  <c:v>-0.19001982047173191</c:v>
                </c:pt>
                <c:pt idx="7">
                  <c:v>-0.19001982047173191</c:v>
                </c:pt>
                <c:pt idx="8">
                  <c:v>9.4</c:v>
                </c:pt>
                <c:pt idx="9">
                  <c:v>9.1</c:v>
                </c:pt>
                <c:pt idx="10">
                  <c:v>6.8</c:v>
                </c:pt>
                <c:pt idx="11">
                  <c:v>5</c:v>
                </c:pt>
                <c:pt idx="12" formatCode="General">
                  <c:v>4.0999999999999996</c:v>
                </c:pt>
                <c:pt idx="13">
                  <c:v>3.3</c:v>
                </c:pt>
                <c:pt idx="14">
                  <c:v>2.2000000000000002</c:v>
                </c:pt>
                <c:pt idx="15">
                  <c:v>1.4</c:v>
                </c:pt>
                <c:pt idx="16">
                  <c:v>0.70000000000000062</c:v>
                </c:pt>
              </c:numCache>
            </c:numRef>
          </c:val>
        </c:ser>
        <c:ser>
          <c:idx val="2"/>
          <c:order val="2"/>
          <c:tx>
            <c:strRef>
              <c:f>Sheet1!$L$50</c:f>
              <c:strCache>
                <c:ptCount val="1"/>
                <c:pt idx="0">
                  <c:v>India</c:v>
                </c:pt>
              </c:strCache>
            </c:strRef>
          </c:tx>
          <c:spPr>
            <a:ln>
              <a:solidFill>
                <a:schemeClr val="accent3">
                  <a:lumMod val="50000"/>
                </a:schemeClr>
              </a:solidFill>
              <a:tailEnd type="diamond"/>
            </a:ln>
          </c:spPr>
          <c:marker>
            <c:symbol val="none"/>
          </c:marker>
          <c:cat>
            <c:strRef>
              <c:f>Sheet1!$I$51:$I$69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Sheet1!$L$51:$L$69</c:f>
              <c:numCache>
                <c:formatCode>0.0</c:formatCode>
                <c:ptCount val="19"/>
                <c:pt idx="0">
                  <c:v>7.3331573138114905</c:v>
                </c:pt>
                <c:pt idx="1">
                  <c:v>7.1935256160272489</c:v>
                </c:pt>
                <c:pt idx="2">
                  <c:v>6.0953057508366371</c:v>
                </c:pt>
                <c:pt idx="3">
                  <c:v>5.762852308503339</c:v>
                </c:pt>
                <c:pt idx="4">
                  <c:v>6.3265168130095217</c:v>
                </c:pt>
                <c:pt idx="5">
                  <c:v>8.6834477076572245</c:v>
                </c:pt>
                <c:pt idx="6">
                  <c:v>6.5333369995028434</c:v>
                </c:pt>
                <c:pt idx="7">
                  <c:v>8.5654387431738552</c:v>
                </c:pt>
                <c:pt idx="8">
                  <c:v>11.3</c:v>
                </c:pt>
                <c:pt idx="9">
                  <c:v>8.8865263389014242</c:v>
                </c:pt>
                <c:pt idx="10">
                  <c:v>8.9</c:v>
                </c:pt>
                <c:pt idx="11">
                  <c:v>10.3</c:v>
                </c:pt>
                <c:pt idx="12">
                  <c:v>7.8</c:v>
                </c:pt>
                <c:pt idx="13">
                  <c:v>8.6</c:v>
                </c:pt>
                <c:pt idx="14">
                  <c:v>7.4</c:v>
                </c:pt>
                <c:pt idx="15">
                  <c:v>6.4</c:v>
                </c:pt>
                <c:pt idx="16">
                  <c:v>5.7</c:v>
                </c:pt>
              </c:numCache>
            </c:numRef>
          </c:val>
        </c:ser>
        <c:ser>
          <c:idx val="3"/>
          <c:order val="3"/>
          <c:tx>
            <c:strRef>
              <c:f>Sheet1!$M$50</c:f>
              <c:strCache>
                <c:ptCount val="1"/>
                <c:pt idx="0">
                  <c:v>Russia</c:v>
                </c:pt>
              </c:strCache>
            </c:strRef>
          </c:tx>
          <c:spPr>
            <a:ln>
              <a:solidFill>
                <a:srgbClr val="7030A0"/>
              </a:solidFill>
              <a:prstDash val="sysDash"/>
            </a:ln>
          </c:spPr>
          <c:marker>
            <c:symbol val="none"/>
          </c:marker>
          <c:cat>
            <c:strRef>
              <c:f>Sheet1!$I$51:$I$69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Sheet1!$M$51:$M$69</c:f>
              <c:numCache>
                <c:formatCode>0.0</c:formatCode>
                <c:ptCount val="19"/>
                <c:pt idx="0">
                  <c:v>8.673025574306175</c:v>
                </c:pt>
                <c:pt idx="1">
                  <c:v>7.4792687347665634</c:v>
                </c:pt>
                <c:pt idx="2">
                  <c:v>6.0356954457534924</c:v>
                </c:pt>
                <c:pt idx="3">
                  <c:v>1.1714272663666103</c:v>
                </c:pt>
                <c:pt idx="4">
                  <c:v>-9.8293895790224521</c:v>
                </c:pt>
                <c:pt idx="5">
                  <c:v>-10.93699584749722</c:v>
                </c:pt>
                <c:pt idx="6">
                  <c:v>-8.9013270963512685</c:v>
                </c:pt>
                <c:pt idx="7">
                  <c:v>-3</c:v>
                </c:pt>
                <c:pt idx="8">
                  <c:v>3.3</c:v>
                </c:pt>
                <c:pt idx="9">
                  <c:v>5.3</c:v>
                </c:pt>
                <c:pt idx="10">
                  <c:v>2.7</c:v>
                </c:pt>
                <c:pt idx="11">
                  <c:v>3.4</c:v>
                </c:pt>
                <c:pt idx="12">
                  <c:v>4.5</c:v>
                </c:pt>
                <c:pt idx="13">
                  <c:v>3.5</c:v>
                </c:pt>
                <c:pt idx="14">
                  <c:v>5.0999999999999996</c:v>
                </c:pt>
                <c:pt idx="15">
                  <c:v>4.5999999999999996</c:v>
                </c:pt>
                <c:pt idx="16">
                  <c:v>4.9000000000000004</c:v>
                </c:pt>
                <c:pt idx="17">
                  <c:v>4</c:v>
                </c:pt>
                <c:pt idx="18">
                  <c:v>2.9</c:v>
                </c:pt>
              </c:numCache>
            </c:numRef>
          </c:val>
        </c:ser>
        <c:ser>
          <c:idx val="4"/>
          <c:order val="4"/>
          <c:tx>
            <c:strRef>
              <c:f>Sheet1!$N$50</c:f>
              <c:strCache>
                <c:ptCount val="1"/>
                <c:pt idx="0">
                  <c:v>South Africa</c:v>
                </c:pt>
              </c:strCache>
            </c:strRef>
          </c:tx>
          <c:spPr>
            <a:ln>
              <a:solidFill>
                <a:schemeClr val="tx2"/>
              </a:solidFill>
              <a:prstDash val="lgDash"/>
            </a:ln>
          </c:spPr>
          <c:marker>
            <c:symbol val="none"/>
          </c:marker>
          <c:cat>
            <c:strRef>
              <c:f>Sheet1!$I$51:$I$69</c:f>
              <c:strCache>
                <c:ptCount val="19"/>
                <c:pt idx="0">
                  <c:v>2008Q1</c:v>
                </c:pt>
                <c:pt idx="1">
                  <c:v>2008Q2</c:v>
                </c:pt>
                <c:pt idx="2">
                  <c:v>2008Q3</c:v>
                </c:pt>
                <c:pt idx="3">
                  <c:v>2008Q4</c:v>
                </c:pt>
                <c:pt idx="4">
                  <c:v>2009Q1</c:v>
                </c:pt>
                <c:pt idx="5">
                  <c:v>2009Q2</c:v>
                </c:pt>
                <c:pt idx="6">
                  <c:v>2009Q3</c:v>
                </c:pt>
                <c:pt idx="7">
                  <c:v>2009Q4</c:v>
                </c:pt>
                <c:pt idx="8">
                  <c:v>2010Q1</c:v>
                </c:pt>
                <c:pt idx="9">
                  <c:v>2010Q2</c:v>
                </c:pt>
                <c:pt idx="10">
                  <c:v>2010Q3</c:v>
                </c:pt>
                <c:pt idx="11">
                  <c:v>2010Q4</c:v>
                </c:pt>
                <c:pt idx="12">
                  <c:v>2011Q1</c:v>
                </c:pt>
                <c:pt idx="13">
                  <c:v>2011Q2</c:v>
                </c:pt>
                <c:pt idx="14">
                  <c:v>2011Q3</c:v>
                </c:pt>
                <c:pt idx="15">
                  <c:v>2011Q4</c:v>
                </c:pt>
                <c:pt idx="16">
                  <c:v>2012Q1</c:v>
                </c:pt>
                <c:pt idx="17">
                  <c:v>2012Q2</c:v>
                </c:pt>
                <c:pt idx="18">
                  <c:v>2012Q3</c:v>
                </c:pt>
              </c:strCache>
            </c:strRef>
          </c:cat>
          <c:val>
            <c:numRef>
              <c:f>Sheet1!$N$51:$N$69</c:f>
              <c:numCache>
                <c:formatCode>0.0</c:formatCode>
                <c:ptCount val="19"/>
                <c:pt idx="0">
                  <c:v>4.3332701615518907</c:v>
                </c:pt>
                <c:pt idx="1">
                  <c:v>4.7310011481493834</c:v>
                </c:pt>
                <c:pt idx="2">
                  <c:v>3.6592078973032427</c:v>
                </c:pt>
                <c:pt idx="3">
                  <c:v>1.6396493527073801</c:v>
                </c:pt>
                <c:pt idx="4">
                  <c:v>-0.59921750591732104</c:v>
                </c:pt>
                <c:pt idx="5">
                  <c:v>-2.4422450856049038</c:v>
                </c:pt>
                <c:pt idx="6">
                  <c:v>-2.433927873974735</c:v>
                </c:pt>
                <c:pt idx="7">
                  <c:v>-1.2382850278956561</c:v>
                </c:pt>
                <c:pt idx="8">
                  <c:v>1.3850095143189853</c:v>
                </c:pt>
                <c:pt idx="9">
                  <c:v>2.8160076918907762</c:v>
                </c:pt>
                <c:pt idx="10">
                  <c:v>3.2473130437866788</c:v>
                </c:pt>
                <c:pt idx="11">
                  <c:v>3.7</c:v>
                </c:pt>
                <c:pt idx="12">
                  <c:v>3.6</c:v>
                </c:pt>
                <c:pt idx="13">
                  <c:v>3.3</c:v>
                </c:pt>
                <c:pt idx="14">
                  <c:v>2.9</c:v>
                </c:pt>
                <c:pt idx="15">
                  <c:v>2.6</c:v>
                </c:pt>
                <c:pt idx="16">
                  <c:v>2.1</c:v>
                </c:pt>
              </c:numCache>
            </c:numRef>
          </c:val>
        </c:ser>
        <c:marker val="1"/>
        <c:axId val="185860096"/>
        <c:axId val="185861632"/>
      </c:lineChart>
      <c:catAx>
        <c:axId val="185860096"/>
        <c:scaling>
          <c:orientation val="minMax"/>
        </c:scaling>
        <c:axPos val="b"/>
        <c:majorTickMark val="none"/>
        <c:tickLblPos val="nextTo"/>
        <c:txPr>
          <a:bodyPr rot="-5400000" vert="horz"/>
          <a:lstStyle/>
          <a:p>
            <a:pPr>
              <a:defRPr sz="900" b="1"/>
            </a:pPr>
            <a:endParaRPr lang="en-US"/>
          </a:p>
        </c:txPr>
        <c:crossAx val="185861632"/>
        <c:crosses val="autoZero"/>
        <c:auto val="1"/>
        <c:lblAlgn val="ctr"/>
        <c:lblOffset val="100"/>
      </c:catAx>
      <c:valAx>
        <c:axId val="185861632"/>
        <c:scaling>
          <c:orientation val="minMax"/>
        </c:scaling>
        <c:axPos val="l"/>
        <c:title>
          <c:tx>
            <c:rich>
              <a:bodyPr/>
              <a:lstStyle/>
              <a:p>
                <a:pPr>
                  <a:defRPr/>
                </a:pPr>
                <a:r>
                  <a:rPr lang="en-US"/>
                  <a:t>per</a:t>
                </a:r>
                <a:r>
                  <a:rPr lang="en-US" baseline="0"/>
                  <a:t> cent</a:t>
                </a:r>
                <a:endParaRPr lang="en-US"/>
              </a:p>
            </c:rich>
          </c:tx>
          <c:layout/>
        </c:title>
        <c:numFmt formatCode="0.0" sourceLinked="1"/>
        <c:majorTickMark val="none"/>
        <c:tickLblPos val="nextTo"/>
        <c:txPr>
          <a:bodyPr/>
          <a:lstStyle/>
          <a:p>
            <a:pPr>
              <a:defRPr sz="900" b="1"/>
            </a:pPr>
            <a:endParaRPr lang="en-US"/>
          </a:p>
        </c:txPr>
        <c:crossAx val="185860096"/>
        <c:crosses val="autoZero"/>
        <c:crossBetween val="between"/>
      </c:valAx>
      <c:spPr>
        <a:ln>
          <a:solidFill>
            <a:srgbClr val="4F81BD"/>
          </a:solidFill>
        </a:ln>
      </c:spPr>
    </c:plotArea>
    <c:legend>
      <c:legendPos val="b"/>
      <c:layout/>
      <c:txPr>
        <a:bodyPr/>
        <a:lstStyle/>
        <a:p>
          <a:pPr>
            <a:defRPr sz="900" b="1"/>
          </a:pPr>
          <a:endParaRPr lang="en-US"/>
        </a:p>
      </c:txPr>
    </c:legend>
    <c:plotVisOnly val="1"/>
  </c:chart>
  <c:spPr>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autoTitleDeleted val="1"/>
    <c:plotArea>
      <c:layout>
        <c:manualLayout>
          <c:layoutTarget val="inner"/>
          <c:xMode val="edge"/>
          <c:yMode val="edge"/>
          <c:x val="8.6867395306930079E-2"/>
          <c:y val="3.3341800016933397E-2"/>
          <c:w val="0.84630516707799586"/>
          <c:h val="0.66324925965485859"/>
        </c:manualLayout>
      </c:layout>
      <c:barChart>
        <c:barDir val="col"/>
        <c:grouping val="stacked"/>
        <c:ser>
          <c:idx val="0"/>
          <c:order val="0"/>
          <c:tx>
            <c:strRef>
              <c:f>Sheet1!$D$3</c:f>
              <c:strCache>
                <c:ptCount val="1"/>
                <c:pt idx="0">
                  <c:v>External liabilities of Centre</c:v>
                </c:pt>
              </c:strCache>
            </c:strRef>
          </c:tx>
          <c:cat>
            <c:strRef>
              <c:f>Sheet1!$B$4:$C$35</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c:v>
                </c:pt>
                <c:pt idx="30">
                  <c:v>2010-11</c:v>
                </c:pt>
                <c:pt idx="31">
                  <c:v>2011-12</c:v>
                </c:pt>
              </c:strCache>
            </c:strRef>
          </c:cat>
          <c:val>
            <c:numRef>
              <c:f>Sheet1!$D$4:$D$35</c:f>
              <c:numCache>
                <c:formatCode>0.00</c:formatCode>
                <c:ptCount val="32"/>
                <c:pt idx="0">
                  <c:v>9.2722019673935989</c:v>
                </c:pt>
                <c:pt idx="1">
                  <c:v>10.290682357073903</c:v>
                </c:pt>
                <c:pt idx="2">
                  <c:v>10.579977912582002</c:v>
                </c:pt>
                <c:pt idx="3">
                  <c:v>10.7890419578848</c:v>
                </c:pt>
                <c:pt idx="4">
                  <c:v>10.686490042845502</c:v>
                </c:pt>
                <c:pt idx="5">
                  <c:v>11.485444140333403</c:v>
                </c:pt>
                <c:pt idx="6">
                  <c:v>11.618850376092698</c:v>
                </c:pt>
                <c:pt idx="7">
                  <c:v>13.088322002118096</c:v>
                </c:pt>
                <c:pt idx="8">
                  <c:v>12.743474563695001</c:v>
                </c:pt>
                <c:pt idx="9">
                  <c:v>13.536839428810499</c:v>
                </c:pt>
                <c:pt idx="10">
                  <c:v>11.6417145345</c:v>
                </c:pt>
                <c:pt idx="11">
                  <c:v>16.751510930476599</c:v>
                </c:pt>
                <c:pt idx="12">
                  <c:v>16.074999568158507</c:v>
                </c:pt>
                <c:pt idx="13">
                  <c:v>14.760598518142103</c:v>
                </c:pt>
                <c:pt idx="14">
                  <c:v>14.030227493787898</c:v>
                </c:pt>
                <c:pt idx="15">
                  <c:v>12.451450017746106</c:v>
                </c:pt>
                <c:pt idx="16">
                  <c:v>10.848843442377396</c:v>
                </c:pt>
                <c:pt idx="17">
                  <c:v>10.569829709827005</c:v>
                </c:pt>
                <c:pt idx="18">
                  <c:v>10.160695614833005</c:v>
                </c:pt>
                <c:pt idx="19">
                  <c:v>9.5690345874769047</c:v>
                </c:pt>
                <c:pt idx="20">
                  <c:v>9.0371847402434007</c:v>
                </c:pt>
                <c:pt idx="21">
                  <c:v>8.760123074114798</c:v>
                </c:pt>
                <c:pt idx="22">
                  <c:v>7.9878642250081002</c:v>
                </c:pt>
                <c:pt idx="23">
                  <c:v>6.6861127850664985</c:v>
                </c:pt>
                <c:pt idx="24">
                  <c:v>5.8966587286630991</c:v>
                </c:pt>
                <c:pt idx="25">
                  <c:v>5.2545521446678976</c:v>
                </c:pt>
                <c:pt idx="26">
                  <c:v>4.6848142806515956</c:v>
                </c:pt>
                <c:pt idx="27">
                  <c:v>4.2125969252610007</c:v>
                </c:pt>
                <c:pt idx="28">
                  <c:v>4.6902139460961978</c:v>
                </c:pt>
                <c:pt idx="29">
                  <c:v>3.8608085791203997</c:v>
                </c:pt>
                <c:pt idx="30">
                  <c:v>3.5387641729087997</c:v>
                </c:pt>
                <c:pt idx="31">
                  <c:v>3.3128243567461997</c:v>
                </c:pt>
              </c:numCache>
            </c:numRef>
          </c:val>
        </c:ser>
        <c:ser>
          <c:idx val="1"/>
          <c:order val="1"/>
          <c:tx>
            <c:strRef>
              <c:f>Sheet1!$E$3</c:f>
              <c:strCache>
                <c:ptCount val="1"/>
                <c:pt idx="0">
                  <c:v>Combined domestic liabilities of Centre &amp; States</c:v>
                </c:pt>
              </c:strCache>
            </c:strRef>
          </c:tx>
          <c:cat>
            <c:strRef>
              <c:f>Sheet1!$B$4:$C$35</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c:v>
                </c:pt>
                <c:pt idx="30">
                  <c:v>2010-11</c:v>
                </c:pt>
                <c:pt idx="31">
                  <c:v>2011-12</c:v>
                </c:pt>
              </c:strCache>
            </c:strRef>
          </c:cat>
          <c:val>
            <c:numRef>
              <c:f>Sheet1!$E$4:$E$35</c:f>
              <c:numCache>
                <c:formatCode>0.00</c:formatCode>
                <c:ptCount val="32"/>
                <c:pt idx="0">
                  <c:v>40.072917383229012</c:v>
                </c:pt>
                <c:pt idx="1">
                  <c:v>40.060302684347597</c:v>
                </c:pt>
                <c:pt idx="2">
                  <c:v>44.268524382520617</c:v>
                </c:pt>
                <c:pt idx="3">
                  <c:v>43.299997752657497</c:v>
                </c:pt>
                <c:pt idx="4">
                  <c:v>46.910554102411901</c:v>
                </c:pt>
                <c:pt idx="5">
                  <c:v>50.785198876763914</c:v>
                </c:pt>
                <c:pt idx="6">
                  <c:v>55.107745476722897</c:v>
                </c:pt>
                <c:pt idx="7">
                  <c:v>57.036391224525723</c:v>
                </c:pt>
                <c:pt idx="8">
                  <c:v>56.929411515295683</c:v>
                </c:pt>
                <c:pt idx="9">
                  <c:v>58.572559280189616</c:v>
                </c:pt>
                <c:pt idx="10">
                  <c:v>59.214323834669912</c:v>
                </c:pt>
                <c:pt idx="11">
                  <c:v>58.265328097579328</c:v>
                </c:pt>
                <c:pt idx="12">
                  <c:v>58.034975172437598</c:v>
                </c:pt>
                <c:pt idx="13">
                  <c:v>59.766460115153002</c:v>
                </c:pt>
                <c:pt idx="14">
                  <c:v>58.071264585080783</c:v>
                </c:pt>
                <c:pt idx="15">
                  <c:v>56.800773275673286</c:v>
                </c:pt>
                <c:pt idx="16">
                  <c:v>55.415463468098778</c:v>
                </c:pt>
                <c:pt idx="17">
                  <c:v>57.682178268391411</c:v>
                </c:pt>
                <c:pt idx="18">
                  <c:v>58.945728041187813</c:v>
                </c:pt>
                <c:pt idx="19">
                  <c:v>63.469270033954302</c:v>
                </c:pt>
                <c:pt idx="20">
                  <c:v>67.264595108057094</c:v>
                </c:pt>
                <c:pt idx="21">
                  <c:v>72.688981602069646</c:v>
                </c:pt>
                <c:pt idx="22">
                  <c:v>77.635267569231303</c:v>
                </c:pt>
                <c:pt idx="23">
                  <c:v>79.167507678009983</c:v>
                </c:pt>
                <c:pt idx="24">
                  <c:v>76.235677588952498</c:v>
                </c:pt>
                <c:pt idx="25">
                  <c:v>73.816967652027202</c:v>
                </c:pt>
                <c:pt idx="26">
                  <c:v>69.977688810363276</c:v>
                </c:pt>
                <c:pt idx="27">
                  <c:v>67.22838368667901</c:v>
                </c:pt>
                <c:pt idx="28">
                  <c:v>67.521482441670685</c:v>
                </c:pt>
                <c:pt idx="29">
                  <c:v>66.96712522408572</c:v>
                </c:pt>
                <c:pt idx="30">
                  <c:v>62.444443344068901</c:v>
                </c:pt>
                <c:pt idx="31">
                  <c:v>62.23883632382271</c:v>
                </c:pt>
              </c:numCache>
            </c:numRef>
          </c:val>
        </c:ser>
        <c:overlap val="100"/>
        <c:axId val="185912704"/>
        <c:axId val="185922688"/>
      </c:barChart>
      <c:lineChart>
        <c:grouping val="standard"/>
        <c:ser>
          <c:idx val="2"/>
          <c:order val="2"/>
          <c:tx>
            <c:strRef>
              <c:f>Sheet1!$F$3</c:f>
              <c:strCache>
                <c:ptCount val="1"/>
                <c:pt idx="0">
                  <c:v>Gross fiscal deficit (Combined Deficits of the Central and State Governments) (RHS)</c:v>
                </c:pt>
              </c:strCache>
            </c:strRef>
          </c:tx>
          <c:spPr>
            <a:ln>
              <a:solidFill>
                <a:prstClr val="black"/>
              </a:solidFill>
            </a:ln>
          </c:spPr>
          <c:marker>
            <c:symbol val="none"/>
          </c:marker>
          <c:cat>
            <c:strRef>
              <c:f>Sheet1!$B$4:$C$35</c:f>
              <c:strCache>
                <c:ptCount val="32"/>
                <c:pt idx="0">
                  <c:v>1980-81   </c:v>
                </c:pt>
                <c:pt idx="1">
                  <c:v>1981-82   </c:v>
                </c:pt>
                <c:pt idx="2">
                  <c:v>1982-83   </c:v>
                </c:pt>
                <c:pt idx="3">
                  <c:v>1983-84   </c:v>
                </c:pt>
                <c:pt idx="4">
                  <c:v>1984-85   </c:v>
                </c:pt>
                <c:pt idx="5">
                  <c:v>1985-86   </c:v>
                </c:pt>
                <c:pt idx="6">
                  <c:v>1986-87   </c:v>
                </c:pt>
                <c:pt idx="7">
                  <c:v>1987-88   </c:v>
                </c:pt>
                <c:pt idx="8">
                  <c:v>1988-89   </c:v>
                </c:pt>
                <c:pt idx="9">
                  <c:v>1989-90   </c:v>
                </c:pt>
                <c:pt idx="10">
                  <c:v>1990-91   </c:v>
                </c:pt>
                <c:pt idx="11">
                  <c:v>1991-92   </c:v>
                </c:pt>
                <c:pt idx="12">
                  <c:v>1992-93   </c:v>
                </c:pt>
                <c:pt idx="13">
                  <c:v>1993-94   </c:v>
                </c:pt>
                <c:pt idx="14">
                  <c:v>1994-95   </c:v>
                </c:pt>
                <c:pt idx="15">
                  <c:v>1995-96   </c:v>
                </c:pt>
                <c:pt idx="16">
                  <c:v>1996-97   </c:v>
                </c:pt>
                <c:pt idx="17">
                  <c:v>1997-98   </c:v>
                </c:pt>
                <c:pt idx="18">
                  <c:v>1998-99   </c:v>
                </c:pt>
                <c:pt idx="19">
                  <c:v>1999-00   </c:v>
                </c:pt>
                <c:pt idx="20">
                  <c:v>2000-01   </c:v>
                </c:pt>
                <c:pt idx="21">
                  <c:v>2001-02   </c:v>
                </c:pt>
                <c:pt idx="22">
                  <c:v>2002-03   </c:v>
                </c:pt>
                <c:pt idx="23">
                  <c:v>2003-04   </c:v>
                </c:pt>
                <c:pt idx="24">
                  <c:v>2004-05   </c:v>
                </c:pt>
                <c:pt idx="25">
                  <c:v>2005-06   </c:v>
                </c:pt>
                <c:pt idx="26">
                  <c:v>2006-07   </c:v>
                </c:pt>
                <c:pt idx="27">
                  <c:v>2007-08   </c:v>
                </c:pt>
                <c:pt idx="28">
                  <c:v>2008-09   </c:v>
                </c:pt>
                <c:pt idx="29">
                  <c:v>2009-10</c:v>
                </c:pt>
                <c:pt idx="30">
                  <c:v>2010-11</c:v>
                </c:pt>
                <c:pt idx="31">
                  <c:v>2011-12</c:v>
                </c:pt>
              </c:strCache>
            </c:strRef>
          </c:cat>
          <c:val>
            <c:numRef>
              <c:f>Sheet1!$F$4:$F$35</c:f>
              <c:numCache>
                <c:formatCode>0.00</c:formatCode>
                <c:ptCount val="32"/>
                <c:pt idx="0">
                  <c:v>7.4155602944211338</c:v>
                </c:pt>
                <c:pt idx="1">
                  <c:v>6.2105910248529028</c:v>
                </c:pt>
                <c:pt idx="2">
                  <c:v>5.8180980744168025</c:v>
                </c:pt>
                <c:pt idx="3">
                  <c:v>7.1784614693125395</c:v>
                </c:pt>
                <c:pt idx="4">
                  <c:v>8.8310573358794553</c:v>
                </c:pt>
                <c:pt idx="5">
                  <c:v>7.8818469413144703</c:v>
                </c:pt>
                <c:pt idx="6">
                  <c:v>9.7799984752998537</c:v>
                </c:pt>
                <c:pt idx="7">
                  <c:v>9.0627366491459043</c:v>
                </c:pt>
                <c:pt idx="8">
                  <c:v>8.4533284966233335</c:v>
                </c:pt>
                <c:pt idx="9">
                  <c:v>8.8448667579826274</c:v>
                </c:pt>
                <c:pt idx="10">
                  <c:v>9.4062047947417948</c:v>
                </c:pt>
                <c:pt idx="11">
                  <c:v>7.0028973819702509</c:v>
                </c:pt>
                <c:pt idx="12">
                  <c:v>6.9631446562608375</c:v>
                </c:pt>
                <c:pt idx="13">
                  <c:v>8.1949168692719496</c:v>
                </c:pt>
                <c:pt idx="14">
                  <c:v>7.0527209076123976</c:v>
                </c:pt>
                <c:pt idx="15">
                  <c:v>6.5170458788417287</c:v>
                </c:pt>
                <c:pt idx="16">
                  <c:v>6.3283711139497054</c:v>
                </c:pt>
                <c:pt idx="17">
                  <c:v>7.2515744932744362</c:v>
                </c:pt>
                <c:pt idx="18">
                  <c:v>8.9683125675608508</c:v>
                </c:pt>
                <c:pt idx="19">
                  <c:v>9.4683704603808465</c:v>
                </c:pt>
                <c:pt idx="20">
                  <c:v>9.5062868819786228</c:v>
                </c:pt>
                <c:pt idx="21">
                  <c:v>9.9354878909253106</c:v>
                </c:pt>
                <c:pt idx="22">
                  <c:v>9.5734838123803065</c:v>
                </c:pt>
                <c:pt idx="23">
                  <c:v>8.5130072387480009</c:v>
                </c:pt>
                <c:pt idx="24">
                  <c:v>7.2395394621383158</c:v>
                </c:pt>
                <c:pt idx="25">
                  <c:v>6.4877717851257382</c:v>
                </c:pt>
                <c:pt idx="26" formatCode="General">
                  <c:v>5.37</c:v>
                </c:pt>
                <c:pt idx="27" formatCode="General">
                  <c:v>4.09</c:v>
                </c:pt>
                <c:pt idx="28" formatCode="General">
                  <c:v>8.4700000000000006</c:v>
                </c:pt>
                <c:pt idx="29">
                  <c:v>9.4207656636962032</c:v>
                </c:pt>
                <c:pt idx="30">
                  <c:v>8.0760496148888521</c:v>
                </c:pt>
                <c:pt idx="31">
                  <c:v>6.9989183356393561</c:v>
                </c:pt>
              </c:numCache>
            </c:numRef>
          </c:val>
        </c:ser>
        <c:marker val="1"/>
        <c:axId val="185995648"/>
        <c:axId val="185924224"/>
      </c:lineChart>
      <c:catAx>
        <c:axId val="185912704"/>
        <c:scaling>
          <c:orientation val="minMax"/>
        </c:scaling>
        <c:axPos val="b"/>
        <c:majorTickMark val="none"/>
        <c:tickLblPos val="nextTo"/>
        <c:txPr>
          <a:bodyPr rot="0" vert="horz" anchor="t" anchorCtr="0"/>
          <a:lstStyle/>
          <a:p>
            <a:pPr>
              <a:defRPr/>
            </a:pPr>
            <a:endParaRPr lang="en-US"/>
          </a:p>
        </c:txPr>
        <c:crossAx val="185922688"/>
        <c:crosses val="autoZero"/>
        <c:auto val="1"/>
        <c:lblAlgn val="ctr"/>
        <c:lblOffset val="100"/>
      </c:catAx>
      <c:valAx>
        <c:axId val="185922688"/>
        <c:scaling>
          <c:orientation val="minMax"/>
        </c:scaling>
        <c:axPos val="l"/>
        <c:majorGridlines/>
        <c:numFmt formatCode="0.00" sourceLinked="1"/>
        <c:majorTickMark val="none"/>
        <c:tickLblPos val="nextTo"/>
        <c:spPr>
          <a:ln w="9525">
            <a:noFill/>
          </a:ln>
        </c:spPr>
        <c:crossAx val="185912704"/>
        <c:crosses val="autoZero"/>
        <c:crossBetween val="between"/>
      </c:valAx>
      <c:valAx>
        <c:axId val="185924224"/>
        <c:scaling>
          <c:orientation val="minMax"/>
        </c:scaling>
        <c:axPos val="r"/>
        <c:numFmt formatCode="0.00" sourceLinked="1"/>
        <c:tickLblPos val="nextTo"/>
        <c:crossAx val="185995648"/>
        <c:crosses val="max"/>
        <c:crossBetween val="between"/>
      </c:valAx>
      <c:catAx>
        <c:axId val="185995648"/>
        <c:scaling>
          <c:orientation val="minMax"/>
        </c:scaling>
        <c:delete val="1"/>
        <c:axPos val="b"/>
        <c:tickLblPos val="none"/>
        <c:crossAx val="185924224"/>
        <c:crosses val="autoZero"/>
        <c:auto val="1"/>
        <c:lblAlgn val="ctr"/>
        <c:lblOffset val="100"/>
      </c:catAx>
    </c:plotArea>
    <c:legend>
      <c:legendPos val="b"/>
      <c:layout>
        <c:manualLayout>
          <c:xMode val="edge"/>
          <c:yMode val="edge"/>
          <c:x val="0.1123291487149012"/>
          <c:y val="0.77132127767061098"/>
          <c:w val="0.76905218317358937"/>
          <c:h val="0.19892090881887559"/>
        </c:manualLayout>
      </c:layout>
    </c:legend>
    <c:plotVisOnly val="1"/>
    <c:dispBlanksAs val="gap"/>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7.906532516768737E-2"/>
          <c:y val="7.7836286089239148E-2"/>
          <c:w val="0.84328904199475052"/>
          <c:h val="0.80321905074365707"/>
        </c:manualLayout>
      </c:layout>
      <c:lineChart>
        <c:grouping val="standard"/>
        <c:ser>
          <c:idx val="0"/>
          <c:order val="0"/>
          <c:tx>
            <c:strRef>
              <c:f>'Figure 1.2'!$A$2</c:f>
              <c:strCache>
                <c:ptCount val="1"/>
                <c:pt idx="0">
                  <c:v>Western Europe</c:v>
                </c:pt>
              </c:strCache>
            </c:strRef>
          </c:tx>
          <c:spPr>
            <a:ln>
              <a:solidFill>
                <a:schemeClr val="accent1"/>
              </a:solidFill>
              <a:prstDash val="dash"/>
            </a:ln>
          </c:spPr>
          <c:marker>
            <c:symbol val="none"/>
          </c:marker>
          <c:dLbls>
            <c:dLbl>
              <c:idx val="4"/>
              <c:layout>
                <c:manualLayout>
                  <c:x val="0.25188557159521763"/>
                  <c:y val="-0.25629429133858267"/>
                </c:manualLayout>
              </c:layout>
              <c:spPr/>
              <c:txPr>
                <a:bodyPr/>
                <a:lstStyle/>
                <a:p>
                  <a:pPr>
                    <a:defRPr/>
                  </a:pPr>
                  <a:endParaRPr lang="en-US"/>
                </a:p>
              </c:txPr>
              <c:dLblPos val="r"/>
              <c:showSerName val="1"/>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1.2'!$B$2:$I$2</c:f>
              <c:numCache>
                <c:formatCode>0.00</c:formatCode>
                <c:ptCount val="8"/>
                <c:pt idx="0">
                  <c:v>9.645482142570561</c:v>
                </c:pt>
                <c:pt idx="1">
                  <c:v>12.002724779823998</c:v>
                </c:pt>
                <c:pt idx="2">
                  <c:v>15.743813240963167</c:v>
                </c:pt>
                <c:pt idx="3">
                  <c:v>41.284239003693102</c:v>
                </c:pt>
                <c:pt idx="4">
                  <c:v>66.72798807028768</c:v>
                </c:pt>
                <c:pt idx="5">
                  <c:v>41.785705357688542</c:v>
                </c:pt>
                <c:pt idx="6">
                  <c:v>100</c:v>
                </c:pt>
                <c:pt idx="7">
                  <c:v>51.403178520394249</c:v>
                </c:pt>
              </c:numCache>
            </c:numRef>
          </c:val>
          <c:smooth val="1"/>
        </c:ser>
        <c:ser>
          <c:idx val="2"/>
          <c:order val="1"/>
          <c:tx>
            <c:strRef>
              <c:f>'Figure 1.2'!$A$3</c:f>
              <c:strCache>
                <c:ptCount val="1"/>
                <c:pt idx="0">
                  <c:v>Former USSR</c:v>
                </c:pt>
              </c:strCache>
            </c:strRef>
          </c:tx>
          <c:spPr>
            <a:ln w="28575">
              <a:solidFill>
                <a:schemeClr val="accent6">
                  <a:lumMod val="50000"/>
                </a:schemeClr>
              </a:solidFill>
              <a:prstDash val="solid"/>
            </a:ln>
          </c:spPr>
          <c:marker>
            <c:symbol val="none"/>
          </c:marker>
          <c:dLbls>
            <c:dLbl>
              <c:idx val="4"/>
              <c:layout>
                <c:manualLayout>
                  <c:x val="-3.1399095946340043E-2"/>
                  <c:y val="-3.4043361767279151E-2"/>
                </c:manualLayout>
              </c:layout>
              <c:spPr/>
              <c:txPr>
                <a:bodyPr/>
                <a:lstStyle/>
                <a:p>
                  <a:pPr>
                    <a:defRPr/>
                  </a:pPr>
                  <a:endParaRPr lang="en-US"/>
                </a:p>
              </c:txPr>
              <c:dLblPos val="r"/>
              <c:showSerName val="1"/>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1.2'!$B$3:$I$3</c:f>
              <c:numCache>
                <c:formatCode>0.00</c:formatCode>
                <c:ptCount val="8"/>
                <c:pt idx="0">
                  <c:v>10.027461718613733</c:v>
                </c:pt>
                <c:pt idx="1">
                  <c:v>10.371075639109584</c:v>
                </c:pt>
                <c:pt idx="2">
                  <c:v>11.249589054791034</c:v>
                </c:pt>
                <c:pt idx="3">
                  <c:v>17.048348684098976</c:v>
                </c:pt>
                <c:pt idx="4">
                  <c:v>24.671777405403191</c:v>
                </c:pt>
                <c:pt idx="5">
                  <c:v>24.788165877796381</c:v>
                </c:pt>
                <c:pt idx="6">
                  <c:v>41.882790339095536</c:v>
                </c:pt>
                <c:pt idx="7">
                  <c:v>16.705222064002072</c:v>
                </c:pt>
              </c:numCache>
            </c:numRef>
          </c:val>
          <c:smooth val="1"/>
        </c:ser>
        <c:ser>
          <c:idx val="3"/>
          <c:order val="2"/>
          <c:tx>
            <c:strRef>
              <c:f>'Figure 1.2'!$A$4</c:f>
              <c:strCache>
                <c:ptCount val="1"/>
                <c:pt idx="0">
                  <c:v>United States</c:v>
                </c:pt>
              </c:strCache>
            </c:strRef>
          </c:tx>
          <c:spPr>
            <a:ln>
              <a:solidFill>
                <a:schemeClr val="accent1">
                  <a:lumMod val="50000"/>
                </a:schemeClr>
              </a:solidFill>
            </a:ln>
          </c:spPr>
          <c:marker>
            <c:symbol val="none"/>
          </c:marker>
          <c:dLbls>
            <c:dLbl>
              <c:idx val="6"/>
              <c:layout>
                <c:manualLayout>
                  <c:x val="-0.15109695051005229"/>
                  <c:y val="0.20749457948191263"/>
                </c:manualLayout>
              </c:layout>
              <c:tx>
                <c:rich>
                  <a:bodyPr/>
                  <a:lstStyle/>
                  <a:p>
                    <a:pPr>
                      <a:defRPr/>
                    </a:pPr>
                    <a:r>
                      <a:rPr lang="en-US"/>
                      <a:t>United </a:t>
                    </a:r>
                  </a:p>
                  <a:p>
                    <a:pPr>
                      <a:defRPr/>
                    </a:pPr>
                    <a:r>
                      <a:rPr lang="en-US"/>
                      <a:t>States</a:t>
                    </a:r>
                  </a:p>
                </c:rich>
              </c:tx>
              <c:spPr>
                <a:noFill/>
              </c:spPr>
              <c:dLblPos val="r"/>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1.2'!$B$4:$I$4</c:f>
              <c:numCache>
                <c:formatCode>0.00</c:formatCode>
                <c:ptCount val="8"/>
                <c:pt idx="0">
                  <c:v>9.9689638767212294</c:v>
                </c:pt>
                <c:pt idx="1">
                  <c:v>9.9853930478431856</c:v>
                </c:pt>
                <c:pt idx="2">
                  <c:v>10.181365655190945</c:v>
                </c:pt>
                <c:pt idx="3">
                  <c:v>16.132440191100269</c:v>
                </c:pt>
                <c:pt idx="4">
                  <c:v>38.287731233998763</c:v>
                </c:pt>
                <c:pt idx="5">
                  <c:v>53.541923809458709</c:v>
                </c:pt>
                <c:pt idx="6">
                  <c:v>90.150242850520186</c:v>
                </c:pt>
                <c:pt idx="7">
                  <c:v>60.128378849106618</c:v>
                </c:pt>
              </c:numCache>
            </c:numRef>
          </c:val>
          <c:smooth val="1"/>
        </c:ser>
        <c:ser>
          <c:idx val="4"/>
          <c:order val="3"/>
          <c:tx>
            <c:strRef>
              <c:f>'Figure 1.2'!$A$6</c:f>
              <c:strCache>
                <c:ptCount val="1"/>
                <c:pt idx="0">
                  <c:v>China</c:v>
                </c:pt>
              </c:strCache>
            </c:strRef>
          </c:tx>
          <c:spPr>
            <a:ln w="28575" cmpd="sng">
              <a:solidFill>
                <a:schemeClr val="accent6">
                  <a:lumMod val="75000"/>
                </a:schemeClr>
              </a:solidFill>
              <a:prstDash val="dash"/>
            </a:ln>
          </c:spPr>
          <c:marker>
            <c:symbol val="none"/>
          </c:marker>
          <c:dLbls>
            <c:dLbl>
              <c:idx val="2"/>
              <c:layout>
                <c:manualLayout>
                  <c:x val="-7.1615526152014497E-2"/>
                  <c:y val="-3.6533721328312237E-2"/>
                </c:manualLayout>
              </c:layout>
              <c:spPr/>
              <c:txPr>
                <a:bodyPr/>
                <a:lstStyle/>
                <a:p>
                  <a:pPr>
                    <a:defRPr/>
                  </a:pPr>
                  <a:endParaRPr lang="en-US"/>
                </a:p>
              </c:txPr>
              <c:dLblPos val="r"/>
              <c:showSerName val="1"/>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1.2'!$B$6:$I$6</c:f>
              <c:numCache>
                <c:formatCode>0.00</c:formatCode>
                <c:ptCount val="8"/>
                <c:pt idx="0">
                  <c:v>9.934440695911265</c:v>
                </c:pt>
                <c:pt idx="1">
                  <c:v>12.963328675090532</c:v>
                </c:pt>
                <c:pt idx="2">
                  <c:v>18.232776457019376</c:v>
                </c:pt>
                <c:pt idx="3">
                  <c:v>0</c:v>
                </c:pt>
                <c:pt idx="4">
                  <c:v>17.756324824650555</c:v>
                </c:pt>
                <c:pt idx="5">
                  <c:v>10.238705091251969</c:v>
                </c:pt>
                <c:pt idx="6">
                  <c:v>28.376254143383328</c:v>
                </c:pt>
                <c:pt idx="7">
                  <c:v>43.587474127810054</c:v>
                </c:pt>
              </c:numCache>
            </c:numRef>
          </c:val>
          <c:smooth val="1"/>
        </c:ser>
        <c:ser>
          <c:idx val="1"/>
          <c:order val="4"/>
          <c:tx>
            <c:strRef>
              <c:f>'Figure 1.2'!$A$7</c:f>
              <c:strCache>
                <c:ptCount val="1"/>
                <c:pt idx="0">
                  <c:v>India</c:v>
                </c:pt>
              </c:strCache>
            </c:strRef>
          </c:tx>
          <c:spPr>
            <a:ln w="28575" cmpd="dbl">
              <a:solidFill>
                <a:schemeClr val="accent1">
                  <a:lumMod val="60000"/>
                  <a:lumOff val="40000"/>
                </a:schemeClr>
              </a:solidFill>
              <a:prstDash val="sysDot"/>
            </a:ln>
          </c:spPr>
          <c:marker>
            <c:symbol val="none"/>
          </c:marker>
          <c:dLbls>
            <c:dLbl>
              <c:idx val="7"/>
              <c:layout>
                <c:manualLayout>
                  <c:x val="-0.1472431474416214"/>
                  <c:y val="8.6385655597398164E-2"/>
                </c:manualLayout>
              </c:layout>
              <c:spPr>
                <a:ln cmpd="dbl"/>
              </c:spPr>
              <c:txPr>
                <a:bodyPr/>
                <a:lstStyle/>
                <a:p>
                  <a:pPr>
                    <a:defRPr/>
                  </a:pPr>
                  <a:endParaRPr lang="en-US"/>
                </a:p>
              </c:txPr>
              <c:dLblPos val="r"/>
              <c:showSerName val="1"/>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1.2'!$B$7:$I$7</c:f>
              <c:numCache>
                <c:formatCode>0.00</c:formatCode>
                <c:ptCount val="8"/>
                <c:pt idx="0">
                  <c:v>9.9553670145028796</c:v>
                </c:pt>
                <c:pt idx="1">
                  <c:v>12.596184911469392</c:v>
                </c:pt>
                <c:pt idx="2">
                  <c:v>13.734041817687558</c:v>
                </c:pt>
                <c:pt idx="3">
                  <c:v>14.951356807839002</c:v>
                </c:pt>
                <c:pt idx="4">
                  <c:v>19.524719522564137</c:v>
                </c:pt>
                <c:pt idx="5">
                  <c:v>11.340571808015133</c:v>
                </c:pt>
                <c:pt idx="6">
                  <c:v>22.040633303568999</c:v>
                </c:pt>
                <c:pt idx="7">
                  <c:v>25.917785700527656</c:v>
                </c:pt>
              </c:numCache>
            </c:numRef>
          </c:val>
          <c:smooth val="1"/>
        </c:ser>
        <c:ser>
          <c:idx val="5"/>
          <c:order val="5"/>
          <c:tx>
            <c:strRef>
              <c:f>'Figure 1.2'!$A$5</c:f>
              <c:strCache>
                <c:ptCount val="1"/>
                <c:pt idx="0">
                  <c:v>Japan</c:v>
                </c:pt>
              </c:strCache>
            </c:strRef>
          </c:tx>
          <c:spPr>
            <a:ln w="28575" cmpd="dbl">
              <a:solidFill>
                <a:schemeClr val="accent6">
                  <a:lumMod val="75000"/>
                </a:schemeClr>
              </a:solidFill>
            </a:ln>
          </c:spPr>
          <c:marker>
            <c:symbol val="none"/>
          </c:marker>
          <c:dLbls>
            <c:dLbl>
              <c:idx val="7"/>
              <c:layout>
                <c:manualLayout>
                  <c:x val="-2.2827354913969116E-3"/>
                  <c:y val="1.151301399825022E-3"/>
                </c:manualLayout>
              </c:layout>
              <c:spPr/>
              <c:txPr>
                <a:bodyPr/>
                <a:lstStyle/>
                <a:p>
                  <a:pPr>
                    <a:defRPr/>
                  </a:pPr>
                  <a:endParaRPr lang="en-US"/>
                </a:p>
              </c:txPr>
              <c:dLblPos val="r"/>
              <c:showSerName val="1"/>
            </c:dLbl>
            <c:delete val="1"/>
          </c:dLbls>
          <c:cat>
            <c:strRef>
              <c:f>'Figure 1.2'!$B$1:$I$1</c:f>
              <c:strCache>
                <c:ptCount val="8"/>
                <c:pt idx="0">
                  <c:v>1-999</c:v>
                </c:pt>
                <c:pt idx="1">
                  <c:v>1000-1499</c:v>
                </c:pt>
                <c:pt idx="2">
                  <c:v>1500-1819</c:v>
                </c:pt>
                <c:pt idx="3">
                  <c:v>1820-1869</c:v>
                </c:pt>
                <c:pt idx="4">
                  <c:v>1870-1912</c:v>
                </c:pt>
                <c:pt idx="5">
                  <c:v>1913-1949</c:v>
                </c:pt>
                <c:pt idx="6">
                  <c:v>1950-1979</c:v>
                </c:pt>
                <c:pt idx="7">
                  <c:v>1980-2008</c:v>
                </c:pt>
              </c:strCache>
            </c:strRef>
          </c:cat>
          <c:val>
            <c:numRef>
              <c:f>'Figure 1.2'!$B$5:$I$5</c:f>
              <c:numCache>
                <c:formatCode>0.00</c:formatCode>
                <c:ptCount val="8"/>
                <c:pt idx="0">
                  <c:v>10.045826955361251</c:v>
                </c:pt>
                <c:pt idx="1">
                  <c:v>10.332360258723106</c:v>
                </c:pt>
                <c:pt idx="2">
                  <c:v>10.736157013128006</c:v>
                </c:pt>
                <c:pt idx="3">
                  <c:v>10.940589030247372</c:v>
                </c:pt>
                <c:pt idx="4">
                  <c:v>14.492442170038249</c:v>
                </c:pt>
                <c:pt idx="5">
                  <c:v>14.663108638841067</c:v>
                </c:pt>
                <c:pt idx="6">
                  <c:v>29.267894352443189</c:v>
                </c:pt>
                <c:pt idx="7">
                  <c:v>24.099720472280531</c:v>
                </c:pt>
              </c:numCache>
            </c:numRef>
          </c:val>
          <c:smooth val="1"/>
        </c:ser>
        <c:marker val="1"/>
        <c:axId val="186080256"/>
        <c:axId val="186090240"/>
      </c:lineChart>
      <c:dateAx>
        <c:axId val="186080256"/>
        <c:scaling>
          <c:orientation val="minMax"/>
        </c:scaling>
        <c:axPos val="b"/>
        <c:numFmt formatCode="General" sourceLinked="0"/>
        <c:tickLblPos val="low"/>
        <c:spPr>
          <a:solidFill>
            <a:schemeClr val="bg1"/>
          </a:solidFill>
          <a:ln>
            <a:solidFill>
              <a:schemeClr val="accent1">
                <a:lumMod val="50000"/>
              </a:schemeClr>
            </a:solidFill>
          </a:ln>
        </c:spPr>
        <c:txPr>
          <a:bodyPr rot="0" vert="horz"/>
          <a:lstStyle/>
          <a:p>
            <a:pPr>
              <a:defRPr/>
            </a:pPr>
            <a:endParaRPr lang="en-US"/>
          </a:p>
        </c:txPr>
        <c:crossAx val="186090240"/>
        <c:crosses val="autoZero"/>
        <c:lblOffset val="100"/>
        <c:baseTimeUnit val="days"/>
        <c:majorUnit val="1"/>
      </c:dateAx>
      <c:valAx>
        <c:axId val="186090240"/>
        <c:scaling>
          <c:orientation val="minMax"/>
          <c:max val="101"/>
          <c:min val="0"/>
        </c:scaling>
        <c:axPos val="l"/>
        <c:title>
          <c:tx>
            <c:rich>
              <a:bodyPr rot="0" vert="horz"/>
              <a:lstStyle/>
              <a:p>
                <a:pPr>
                  <a:defRPr/>
                </a:pPr>
                <a:r>
                  <a:rPr lang="en-US"/>
                  <a:t>Simple polarity index</a:t>
                </a:r>
              </a:p>
            </c:rich>
          </c:tx>
          <c:layout>
            <c:manualLayout>
              <c:xMode val="edge"/>
              <c:yMode val="edge"/>
              <c:x val="5.7870370370370371E-2"/>
              <c:y val="6.2778871391076163E-3"/>
            </c:manualLayout>
          </c:layout>
          <c:spPr>
            <a:solidFill>
              <a:schemeClr val="bg1"/>
            </a:solidFill>
          </c:spPr>
        </c:title>
        <c:numFmt formatCode="0" sourceLinked="0"/>
        <c:majorTickMark val="none"/>
        <c:tickLblPos val="nextTo"/>
        <c:spPr>
          <a:ln>
            <a:solidFill>
              <a:schemeClr val="accent1">
                <a:lumMod val="50000"/>
              </a:schemeClr>
            </a:solidFill>
          </a:ln>
        </c:spPr>
        <c:crossAx val="186080256"/>
        <c:crossesAt val="1"/>
        <c:crossBetween val="midCat"/>
      </c:valAx>
    </c:plotArea>
    <c:plotVisOnly val="1"/>
    <c:dispBlanksAs val="gap"/>
  </c:chart>
  <c:spPr>
    <a:ln>
      <a:noFill/>
    </a:ln>
  </c:spPr>
  <c:txPr>
    <a:bodyPr/>
    <a:lstStyle/>
    <a:p>
      <a:pPr>
        <a:defRPr sz="900">
          <a:solidFill>
            <a:schemeClr val="accent1">
              <a:lumMod val="50000"/>
            </a:schemeClr>
          </a:solidFill>
          <a:latin typeface="Arial" pitchFamily="34" charset="0"/>
          <a:cs typeface="Arial" pitchFamily="34" charset="0"/>
        </a:defRPr>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877C5B-6EF1-4934-B5AE-0227BB9994CB}" type="datetimeFigureOut">
              <a:rPr lang="en-GB" smtClean="0"/>
              <a:pPr/>
              <a:t>05/12/2012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B95DDBB-8A61-4AA9-9323-E2FDFA8C3FB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4DD456-0352-4D81-A04E-D64FC96BCC91}" type="datetimeFigureOut">
              <a:rPr lang="en-GB" smtClean="0"/>
              <a:pPr/>
              <a:t>05/12/2012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37F611-F966-4D7E-8015-D8386CFA91AF}"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4BFB5F-2A30-4E59-AFF7-175854C91613}" type="datetime1">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938779-53C5-4D33-BF7C-7A9FD57A17B1}" type="datetime1">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EE5E42-A5F6-4F83-82AA-18AD62E16864}" type="datetime1">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0A67D1-8201-4567-820C-0A945433655E}" type="datetime1">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199462-0DF6-450D-ACD1-1DEEB4FDB6D2}" type="datetime1">
              <a:rPr lang="en-US" smtClean="0"/>
              <a:pPr/>
              <a:t>12/5/2012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4CFD3D-9391-433F-A05E-B6E4449DE77D}" type="datetime1">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8E5301-B7FB-477C-9497-FA42D57689DD}" type="datetime1">
              <a:rPr lang="en-US" smtClean="0"/>
              <a:pPr/>
              <a:t>12/5/2012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00B3447-E1A8-48B0-AB1B-C5A11E7FDB34}" type="datetime1">
              <a:rPr lang="en-US" smtClean="0"/>
              <a:pPr/>
              <a:t>12/5/2012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FE09DA-398F-416F-8A05-015C910516B1}" type="datetime1">
              <a:rPr lang="en-US" smtClean="0"/>
              <a:pPr/>
              <a:t>12/5/2012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BE80F2-D37D-445A-A624-38A8222FB5EF}" type="datetime1">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EE5D8-9B74-47F7-B0DE-FB0B8B366276}" type="datetime1">
              <a:rPr lang="en-US" smtClean="0"/>
              <a:pPr/>
              <a:t>12/5/2012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9F0CF0-DB0A-46A3-9E50-A51DF377BDE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A5BFB8C-DFB3-4311-824F-2EC71ABB2C08}" type="datetime1">
              <a:rPr lang="en-US" smtClean="0"/>
              <a:pPr/>
              <a:t>12/5/2012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D9F0CF0-DB0A-46A3-9E50-A51DF377BD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102519"/>
          </a:xfrm>
        </p:spPr>
        <p:txBody>
          <a:bodyPr>
            <a:normAutofit fontScale="90000"/>
          </a:bodyPr>
          <a:lstStyle/>
          <a:p>
            <a:r>
              <a:rPr lang="en-US" dirty="0" smtClean="0"/>
              <a:t>Strategies for Reinvigorating Global Economic Growth</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Rajat Kathuria</a:t>
            </a:r>
          </a:p>
          <a:p>
            <a:r>
              <a:rPr lang="en-US" dirty="0" smtClean="0"/>
              <a:t>Director &amp; Chief Executive</a:t>
            </a:r>
          </a:p>
          <a:p>
            <a:r>
              <a:rPr lang="en-US" dirty="0" smtClean="0"/>
              <a:t>ICRIER, New Delhi </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250"/>
          </a:xfrm>
        </p:spPr>
        <p:txBody>
          <a:bodyPr>
            <a:normAutofit/>
          </a:bodyPr>
          <a:lstStyle/>
          <a:p>
            <a:r>
              <a:rPr lang="en-US" dirty="0" smtClean="0"/>
              <a:t>Concerns of EMDEs</a:t>
            </a:r>
            <a:endParaRPr lang="en-GB" dirty="0"/>
          </a:p>
        </p:txBody>
      </p:sp>
      <p:sp>
        <p:nvSpPr>
          <p:cNvPr id="3" name="Rectangle 2"/>
          <p:cNvSpPr/>
          <p:nvPr/>
        </p:nvSpPr>
        <p:spPr>
          <a:xfrm>
            <a:off x="457200" y="971551"/>
            <a:ext cx="8305800" cy="3739485"/>
          </a:xfrm>
          <a:prstGeom prst="rect">
            <a:avLst/>
          </a:prstGeom>
        </p:spPr>
        <p:txBody>
          <a:bodyPr wrap="square">
            <a:spAutoFit/>
          </a:bodyPr>
          <a:lstStyle/>
          <a:p>
            <a:pPr lvl="1">
              <a:spcBef>
                <a:spcPts val="600"/>
              </a:spcBef>
            </a:pPr>
            <a:r>
              <a:rPr lang="en-US" dirty="0" smtClean="0"/>
              <a:t>The G20 finance ministers also initiated a study to understand the unintended consequences of these reforms on emerging market and developing economies (EMDEs).</a:t>
            </a:r>
          </a:p>
          <a:p>
            <a:pPr lvl="1">
              <a:spcBef>
                <a:spcPts val="600"/>
              </a:spcBef>
            </a:pPr>
            <a:r>
              <a:rPr lang="en-US" dirty="0" smtClean="0"/>
              <a:t>The concerns of the EMDEs are</a:t>
            </a:r>
          </a:p>
          <a:p>
            <a:pPr marL="1198563" lvl="2" indent="-284163">
              <a:spcBef>
                <a:spcPts val="600"/>
              </a:spcBef>
              <a:buFont typeface="Arial" pitchFamily="34" charset="0"/>
              <a:buChar char="•"/>
            </a:pPr>
            <a:r>
              <a:rPr lang="en-US" sz="1600" dirty="0" smtClean="0"/>
              <a:t>First, many of these reforms may have negative spillover effects on EMEs which may reduce credit and liquidity, and hence raise the cost of intermediation: for example, </a:t>
            </a:r>
          </a:p>
          <a:p>
            <a:pPr marL="1655763" lvl="3" indent="-284163">
              <a:spcBef>
                <a:spcPts val="600"/>
              </a:spcBef>
              <a:buFont typeface="Arial" pitchFamily="34" charset="0"/>
              <a:buChar char="•"/>
            </a:pPr>
            <a:r>
              <a:rPr lang="en-US" sz="1400" dirty="0" smtClean="0"/>
              <a:t>Basel III capital requirements  may lead to cutting of global banks’ operation in EMDEs; </a:t>
            </a:r>
          </a:p>
          <a:p>
            <a:pPr marL="1655763" lvl="3" indent="-284163">
              <a:spcBef>
                <a:spcPts val="600"/>
              </a:spcBef>
              <a:buFont typeface="Arial" pitchFamily="34" charset="0"/>
              <a:buChar char="•"/>
            </a:pPr>
            <a:r>
              <a:rPr lang="en-US" sz="1400" dirty="0" smtClean="0"/>
              <a:t>Higher norms for G-SIFIs may disproportionately affect their operations in EMEs.</a:t>
            </a:r>
          </a:p>
          <a:p>
            <a:pPr marL="1198563" lvl="2" indent="-284163">
              <a:spcBef>
                <a:spcPts val="600"/>
              </a:spcBef>
              <a:buFont typeface="Arial" pitchFamily="34" charset="0"/>
              <a:buChar char="•"/>
            </a:pPr>
            <a:r>
              <a:rPr lang="en-US" sz="1600" dirty="0" smtClean="0"/>
              <a:t>Second, the reform initiatives do not take the state of economic, financial development, and the extent of financial market regulation:  e.g. for a credit-starving emerging economy like India, which has a well capitalized and tightly regulated financial markets, these reforms would increase the cost of capital further without adding to financial stability. </a:t>
            </a:r>
            <a:endParaRPr lang="en-US" sz="1600" dirty="0"/>
          </a:p>
        </p:txBody>
      </p:sp>
      <p:sp>
        <p:nvSpPr>
          <p:cNvPr id="4" name="Slide Number Placeholder 3"/>
          <p:cNvSpPr>
            <a:spLocks noGrp="1"/>
          </p:cNvSpPr>
          <p:nvPr>
            <p:ph type="sldNum" sz="quarter" idx="12"/>
          </p:nvPr>
        </p:nvSpPr>
        <p:spPr/>
        <p:txBody>
          <a:bodyPr/>
          <a:lstStyle/>
          <a:p>
            <a:fld id="{2D9F0CF0-DB0A-46A3-9E50-A51DF377BDE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
            <a:ext cx="8229600" cy="857250"/>
          </a:xfrm>
        </p:spPr>
        <p:txBody>
          <a:bodyPr>
            <a:noAutofit/>
          </a:bodyPr>
          <a:lstStyle/>
          <a:p>
            <a:r>
              <a:rPr lang="en-US" sz="3200" dirty="0" smtClean="0"/>
              <a:t>Minimum Regulatory Capital Prescriptions</a:t>
            </a:r>
            <a:endParaRPr lang="en-GB" sz="3200" dirty="0"/>
          </a:p>
        </p:txBody>
      </p:sp>
      <p:sp>
        <p:nvSpPr>
          <p:cNvPr id="3" name="Slide Number Placeholder 2"/>
          <p:cNvSpPr>
            <a:spLocks noGrp="1"/>
          </p:cNvSpPr>
          <p:nvPr>
            <p:ph type="sldNum" sz="quarter" idx="12"/>
          </p:nvPr>
        </p:nvSpPr>
        <p:spPr/>
        <p:txBody>
          <a:bodyPr/>
          <a:lstStyle/>
          <a:p>
            <a:fld id="{2D9F0CF0-DB0A-46A3-9E50-A51DF377BDEA}" type="slidenum">
              <a:rPr lang="en-US" smtClean="0"/>
              <a:pPr/>
              <a:t>11</a:t>
            </a:fld>
            <a:endParaRPr lang="en-US"/>
          </a:p>
        </p:txBody>
      </p:sp>
      <p:graphicFrame>
        <p:nvGraphicFramePr>
          <p:cNvPr id="4" name="Table 3"/>
          <p:cNvGraphicFramePr>
            <a:graphicFrameLocks noGrp="1"/>
          </p:cNvGraphicFramePr>
          <p:nvPr/>
        </p:nvGraphicFramePr>
        <p:xfrm>
          <a:off x="381000" y="1092708"/>
          <a:ext cx="8305800" cy="3436799"/>
        </p:xfrm>
        <a:graphic>
          <a:graphicData uri="http://schemas.openxmlformats.org/drawingml/2006/table">
            <a:tbl>
              <a:tblPr/>
              <a:tblGrid>
                <a:gridCol w="827995"/>
                <a:gridCol w="3531903"/>
                <a:gridCol w="1229052"/>
                <a:gridCol w="763306"/>
                <a:gridCol w="1953544"/>
              </a:tblGrid>
              <a:tr h="180983">
                <a:tc gridSpan="5">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0" baseline="0" dirty="0" smtClean="0">
                          <a:latin typeface="Arial"/>
                        </a:rPr>
                        <a:t>(as percentage of risk weighted assets)</a:t>
                      </a:r>
                      <a:endParaRPr lang="en-US" sz="1100" b="0" dirty="0" smtClean="0">
                        <a:latin typeface="Arial"/>
                      </a:endParaRPr>
                    </a:p>
                  </a:txBody>
                  <a:tcPr marL="9317" marR="9317" marT="10481" marB="104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571154">
                <a:tc gridSpan="2">
                  <a:txBody>
                    <a:bodyPr/>
                    <a:lstStyle/>
                    <a:p>
                      <a:pPr algn="ctr"/>
                      <a:r>
                        <a:rPr lang="en-US" sz="1100" b="0" dirty="0">
                          <a:solidFill>
                            <a:srgbClr val="000000"/>
                          </a:solidFill>
                          <a:latin typeface="Arial"/>
                        </a:rPr>
                        <a:t/>
                      </a:r>
                      <a:br>
                        <a:rPr lang="en-US" sz="1100" b="0" dirty="0">
                          <a:solidFill>
                            <a:srgbClr val="000000"/>
                          </a:solidFill>
                          <a:latin typeface="Arial"/>
                        </a:rPr>
                      </a:br>
                      <a:r>
                        <a:rPr lang="en-US" sz="1100" b="0" dirty="0">
                          <a:solidFill>
                            <a:srgbClr val="000000"/>
                          </a:solidFill>
                          <a:latin typeface="Arial"/>
                        </a:rPr>
                        <a:t> </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hMerge="1">
                  <a:txBody>
                    <a:bodyPr/>
                    <a:lstStyle/>
                    <a:p>
                      <a:endParaRPr lang="en-GB"/>
                    </a:p>
                  </a:txBody>
                  <a:tcPr/>
                </a:tc>
                <a:tc>
                  <a:txBody>
                    <a:bodyPr/>
                    <a:lstStyle/>
                    <a:p>
                      <a:pPr algn="ctr"/>
                      <a:r>
                        <a:rPr lang="en-US" sz="1100" b="0" dirty="0">
                          <a:solidFill>
                            <a:srgbClr val="000000"/>
                          </a:solidFill>
                          <a:latin typeface="Arial"/>
                        </a:rPr>
                        <a:t>Basel III</a:t>
                      </a:r>
                      <a:br>
                        <a:rPr lang="en-US" sz="1100" b="0" dirty="0">
                          <a:solidFill>
                            <a:srgbClr val="000000"/>
                          </a:solidFill>
                          <a:latin typeface="Arial"/>
                        </a:rPr>
                      </a:br>
                      <a:r>
                        <a:rPr lang="en-US" sz="1100" b="0" dirty="0">
                          <a:solidFill>
                            <a:srgbClr val="000000"/>
                          </a:solidFill>
                          <a:latin typeface="Arial"/>
                        </a:rPr>
                        <a:t>(as on January 1, 2019)</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gridSpan="2">
                  <a:txBody>
                    <a:bodyPr/>
                    <a:lstStyle/>
                    <a:p>
                      <a:pPr algn="ctr"/>
                      <a:r>
                        <a:rPr lang="en-US" sz="1100" b="0" dirty="0" smtClean="0">
                          <a:solidFill>
                            <a:srgbClr val="000000"/>
                          </a:solidFill>
                          <a:latin typeface="Arial"/>
                        </a:rPr>
                        <a:t>RBI’s</a:t>
                      </a:r>
                      <a:r>
                        <a:rPr lang="en-US" sz="1100" b="0" dirty="0">
                          <a:solidFill>
                            <a:srgbClr val="000000"/>
                          </a:solidFill>
                          <a:latin typeface="Arial"/>
                        </a:rPr>
                        <a:t> </a:t>
                      </a:r>
                      <a:br>
                        <a:rPr lang="en-US" sz="1100" b="0" dirty="0">
                          <a:solidFill>
                            <a:srgbClr val="000000"/>
                          </a:solidFill>
                          <a:latin typeface="Arial"/>
                        </a:rPr>
                      </a:br>
                      <a:r>
                        <a:rPr lang="en-US" sz="1100" b="0" dirty="0">
                          <a:solidFill>
                            <a:srgbClr val="000000"/>
                          </a:solidFill>
                          <a:latin typeface="Arial"/>
                        </a:rPr>
                        <a:t>Prescriptions </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hMerge="1">
                  <a:txBody>
                    <a:bodyPr/>
                    <a:lstStyle/>
                    <a:p>
                      <a:endParaRPr lang="en-GB"/>
                    </a:p>
                  </a:txBody>
                  <a:tcPr/>
                </a:tc>
              </a:tr>
              <a:tr h="461397">
                <a:tc gridSpan="2">
                  <a:txBody>
                    <a:bodyPr/>
                    <a:lstStyle/>
                    <a:p>
                      <a:pPr algn="ctr"/>
                      <a:r>
                        <a:rPr lang="en-US" sz="1100" b="0" dirty="0">
                          <a:solidFill>
                            <a:srgbClr val="000000"/>
                          </a:solidFill>
                          <a:latin typeface="Arial"/>
                        </a:rPr>
                        <a:t> </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hMerge="1">
                  <a:txBody>
                    <a:bodyPr/>
                    <a:lstStyle/>
                    <a:p>
                      <a:endParaRPr lang="en-GB"/>
                    </a:p>
                  </a:txBody>
                  <a:tcPr/>
                </a:tc>
                <a:tc>
                  <a:txBody>
                    <a:bodyPr/>
                    <a:lstStyle/>
                    <a:p>
                      <a:pPr algn="ctr"/>
                      <a:r>
                        <a:rPr lang="en-US" sz="1100" b="0" dirty="0">
                          <a:solidFill>
                            <a:srgbClr val="000000"/>
                          </a:solidFill>
                          <a:latin typeface="Arial"/>
                        </a:rPr>
                        <a:t> </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Current </a:t>
                      </a:r>
                      <a:br>
                        <a:rPr lang="en-US" sz="1100" b="0" dirty="0">
                          <a:solidFill>
                            <a:srgbClr val="000000"/>
                          </a:solidFill>
                          <a:latin typeface="Arial"/>
                        </a:rPr>
                      </a:br>
                      <a:r>
                        <a:rPr lang="en-US" sz="1100" b="0" dirty="0">
                          <a:solidFill>
                            <a:srgbClr val="000000"/>
                          </a:solidFill>
                          <a:latin typeface="Arial"/>
                        </a:rPr>
                        <a:t>(Basel II)</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Basel III</a:t>
                      </a:r>
                      <a:br>
                        <a:rPr lang="en-US" sz="1100" b="0">
                          <a:solidFill>
                            <a:srgbClr val="000000"/>
                          </a:solidFill>
                          <a:latin typeface="Arial"/>
                        </a:rPr>
                      </a:br>
                      <a:r>
                        <a:rPr lang="en-US" sz="1100" b="0">
                          <a:solidFill>
                            <a:srgbClr val="000000"/>
                          </a:solidFill>
                          <a:latin typeface="Arial"/>
                        </a:rPr>
                        <a:t>(as on March 31, 2018)</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51639">
                <a:tc>
                  <a:txBody>
                    <a:bodyPr/>
                    <a:lstStyle/>
                    <a:p>
                      <a:pPr algn="ctr"/>
                      <a:r>
                        <a:rPr lang="en-US" sz="1100" b="0" dirty="0">
                          <a:solidFill>
                            <a:srgbClr val="000000"/>
                          </a:solidFill>
                          <a:latin typeface="Arial"/>
                        </a:rPr>
                        <a:t>A = (B+D)</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Minimum Total Capital </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8.0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9.0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9.0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180983">
                <a:tc>
                  <a:txBody>
                    <a:bodyPr/>
                    <a:lstStyle/>
                    <a:p>
                      <a:pPr algn="ctr"/>
                      <a:r>
                        <a:rPr lang="en-US" sz="1100" b="0" dirty="0">
                          <a:solidFill>
                            <a:srgbClr val="000000"/>
                          </a:solidFill>
                          <a:latin typeface="Arial"/>
                        </a:rPr>
                        <a:t>B</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Minimum Tier 1 capital</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6.0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6.0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7.0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51639">
                <a:tc>
                  <a:txBody>
                    <a:bodyPr/>
                    <a:lstStyle/>
                    <a:p>
                      <a:pPr algn="ctr"/>
                      <a:r>
                        <a:rPr lang="en-US" sz="1100" b="0" dirty="0">
                          <a:solidFill>
                            <a:srgbClr val="000000"/>
                          </a:solidFill>
                          <a:latin typeface="Arial"/>
                        </a:rPr>
                        <a:t>C</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of which:</a:t>
                      </a:r>
                      <a:br>
                        <a:rPr lang="en-US" sz="1100" b="0" dirty="0">
                          <a:solidFill>
                            <a:srgbClr val="000000"/>
                          </a:solidFill>
                          <a:latin typeface="Arial"/>
                        </a:rPr>
                      </a:br>
                      <a:r>
                        <a:rPr lang="en-US" sz="1100" b="0" dirty="0">
                          <a:solidFill>
                            <a:srgbClr val="000000"/>
                          </a:solidFill>
                          <a:latin typeface="Arial"/>
                        </a:rPr>
                        <a:t>Minimum Common Equity Tier 1 capital</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
                      </a:r>
                      <a:br>
                        <a:rPr lang="en-US" sz="1100" b="0">
                          <a:solidFill>
                            <a:srgbClr val="000000"/>
                          </a:solidFill>
                          <a:latin typeface="Arial"/>
                        </a:rPr>
                      </a:br>
                      <a:r>
                        <a:rPr lang="en-US" sz="1100" b="0">
                          <a:solidFill>
                            <a:srgbClr val="000000"/>
                          </a:solidFill>
                          <a:latin typeface="Arial"/>
                        </a:rPr>
                        <a:t>4.5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
                      </a:r>
                      <a:br>
                        <a:rPr lang="en-US" sz="1100" b="0" dirty="0">
                          <a:solidFill>
                            <a:srgbClr val="000000"/>
                          </a:solidFill>
                          <a:latin typeface="Arial"/>
                        </a:rPr>
                      </a:br>
                      <a:r>
                        <a:rPr lang="en-US" sz="1100" b="0" dirty="0" smtClean="0">
                          <a:solidFill>
                            <a:srgbClr val="000000"/>
                          </a:solidFill>
                          <a:latin typeface="Arial"/>
                        </a:rPr>
                        <a:t>3.6</a:t>
                      </a:r>
                      <a:endParaRPr lang="en-US" sz="1100" b="0" dirty="0">
                        <a:solidFill>
                          <a:srgbClr val="000000"/>
                        </a:solidFill>
                        <a:latin typeface="Arial"/>
                      </a:endParaRP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
                      </a:r>
                      <a:br>
                        <a:rPr lang="en-US" sz="1100" b="0" dirty="0">
                          <a:solidFill>
                            <a:srgbClr val="000000"/>
                          </a:solidFill>
                          <a:latin typeface="Arial"/>
                        </a:rPr>
                      </a:br>
                      <a:r>
                        <a:rPr lang="en-US" sz="1100" b="0" dirty="0">
                          <a:solidFill>
                            <a:srgbClr val="000000"/>
                          </a:solidFill>
                          <a:latin typeface="Arial"/>
                        </a:rPr>
                        <a:t> 5.5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41881">
                <a:tc>
                  <a:txBody>
                    <a:bodyPr/>
                    <a:lstStyle/>
                    <a:p>
                      <a:pPr algn="ctr"/>
                      <a:r>
                        <a:rPr lang="en-US" sz="1100" b="0" dirty="0">
                          <a:solidFill>
                            <a:srgbClr val="000000"/>
                          </a:solidFill>
                          <a:latin typeface="Arial"/>
                        </a:rPr>
                        <a:t>D</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Maximum Tier 2 capital (within Total Capital)</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2.0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3.0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2.0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41881">
                <a:tc>
                  <a:txBody>
                    <a:bodyPr/>
                    <a:lstStyle/>
                    <a:p>
                      <a:pPr algn="ctr"/>
                      <a:r>
                        <a:rPr lang="en-US" sz="1100" b="0" dirty="0">
                          <a:solidFill>
                            <a:srgbClr val="000000"/>
                          </a:solidFill>
                          <a:latin typeface="Arial"/>
                        </a:rPr>
                        <a:t>E</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Capital Conservation Buffer (CCB)</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2.5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2.5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51639">
                <a:tc>
                  <a:txBody>
                    <a:bodyPr/>
                    <a:lstStyle/>
                    <a:p>
                      <a:pPr algn="ctr"/>
                      <a:r>
                        <a:rPr lang="en-US" sz="1100" b="0" dirty="0">
                          <a:solidFill>
                            <a:srgbClr val="000000"/>
                          </a:solidFill>
                          <a:latin typeface="Arial"/>
                        </a:rPr>
                        <a:t>F = C+E</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Minimum Common Equity Tier 1 capital + CCB</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7.0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3.6</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8.0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41881">
                <a:tc>
                  <a:txBody>
                    <a:bodyPr/>
                    <a:lstStyle/>
                    <a:p>
                      <a:pPr algn="ctr"/>
                      <a:r>
                        <a:rPr lang="en-US" sz="1100" b="0" dirty="0">
                          <a:solidFill>
                            <a:srgbClr val="000000"/>
                          </a:solidFill>
                          <a:latin typeface="Arial"/>
                        </a:rPr>
                        <a:t>G = A+E</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Minimum Total Capital + CCB</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10.5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11.5</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41881">
                <a:tc>
                  <a:txBody>
                    <a:bodyPr/>
                    <a:lstStyle/>
                    <a:p>
                      <a:pPr algn="ctr"/>
                      <a:r>
                        <a:rPr lang="en-US" sz="1100" b="0" dirty="0">
                          <a:solidFill>
                            <a:srgbClr val="000000"/>
                          </a:solidFill>
                          <a:latin typeface="Arial"/>
                        </a:rPr>
                        <a:t>H</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Leverage Ratio (ratio to total assets)</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3.0</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t>
                      </a: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smtClean="0">
                          <a:solidFill>
                            <a:srgbClr val="000000"/>
                          </a:solidFill>
                          <a:latin typeface="Arial"/>
                        </a:rPr>
                        <a:t>4.5</a:t>
                      </a:r>
                      <a:endParaRPr lang="en-US" sz="1100" b="0" dirty="0">
                        <a:solidFill>
                          <a:srgbClr val="000000"/>
                        </a:solidFill>
                        <a:latin typeface="Arial"/>
                      </a:endParaRPr>
                    </a:p>
                  </a:txBody>
                  <a:tcPr marL="9317" marR="9317" marT="10481" marB="1048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bl>
          </a:graphicData>
        </a:graphic>
      </p:graphicFrame>
      <p:sp>
        <p:nvSpPr>
          <p:cNvPr id="5" name="Rectangle 4"/>
          <p:cNvSpPr/>
          <p:nvPr/>
        </p:nvSpPr>
        <p:spPr>
          <a:xfrm>
            <a:off x="381000" y="4521709"/>
            <a:ext cx="1662506" cy="276999"/>
          </a:xfrm>
          <a:prstGeom prst="rect">
            <a:avLst/>
          </a:prstGeom>
        </p:spPr>
        <p:txBody>
          <a:bodyPr wrap="none">
            <a:spAutoFit/>
          </a:bodyPr>
          <a:lstStyle/>
          <a:p>
            <a:r>
              <a:rPr lang="en-US" sz="1200" dirty="0" smtClean="0"/>
              <a:t>Source: </a:t>
            </a:r>
            <a:r>
              <a:rPr lang="en-US" sz="1200" dirty="0" err="1" smtClean="0"/>
              <a:t>Subbarao</a:t>
            </a:r>
            <a:r>
              <a:rPr lang="en-US" sz="1200" dirty="0" smtClean="0"/>
              <a:t>, 2012</a:t>
            </a:r>
            <a:endParaRPr lang="en-GB" sz="1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
            <a:ext cx="8229600" cy="857250"/>
          </a:xfrm>
        </p:spPr>
        <p:txBody>
          <a:bodyPr>
            <a:noAutofit/>
          </a:bodyPr>
          <a:lstStyle/>
          <a:p>
            <a:r>
              <a:rPr lang="en-US" sz="2800" dirty="0" smtClean="0"/>
              <a:t>Additional Common Equity Requirements of</a:t>
            </a:r>
            <a:br>
              <a:rPr lang="en-US" sz="2800" dirty="0" smtClean="0"/>
            </a:br>
            <a:r>
              <a:rPr lang="en-US" sz="2800" dirty="0" smtClean="0"/>
              <a:t>Indian Banks under Basel III</a:t>
            </a:r>
            <a:endParaRPr lang="en-GB" sz="2800" dirty="0"/>
          </a:p>
        </p:txBody>
      </p:sp>
      <p:sp>
        <p:nvSpPr>
          <p:cNvPr id="3" name="Slide Number Placeholder 2"/>
          <p:cNvSpPr>
            <a:spLocks noGrp="1"/>
          </p:cNvSpPr>
          <p:nvPr>
            <p:ph type="sldNum" sz="quarter" idx="12"/>
          </p:nvPr>
        </p:nvSpPr>
        <p:spPr/>
        <p:txBody>
          <a:bodyPr/>
          <a:lstStyle/>
          <a:p>
            <a:fld id="{2D9F0CF0-DB0A-46A3-9E50-A51DF377BDEA}" type="slidenum">
              <a:rPr lang="en-US" smtClean="0"/>
              <a:pPr/>
              <a:t>12</a:t>
            </a:fld>
            <a:endParaRPr lang="en-US"/>
          </a:p>
        </p:txBody>
      </p:sp>
      <p:graphicFrame>
        <p:nvGraphicFramePr>
          <p:cNvPr id="4" name="Table 3"/>
          <p:cNvGraphicFramePr>
            <a:graphicFrameLocks noGrp="1"/>
          </p:cNvGraphicFramePr>
          <p:nvPr/>
        </p:nvGraphicFramePr>
        <p:xfrm>
          <a:off x="457200" y="1143000"/>
          <a:ext cx="8381999" cy="3092899"/>
        </p:xfrm>
        <a:graphic>
          <a:graphicData uri="http://schemas.openxmlformats.org/drawingml/2006/table">
            <a:tbl>
              <a:tblPr/>
              <a:tblGrid>
                <a:gridCol w="304800"/>
                <a:gridCol w="4696224"/>
                <a:gridCol w="1225604"/>
                <a:gridCol w="1225604"/>
                <a:gridCol w="929767"/>
              </a:tblGrid>
              <a:tr h="488194">
                <a:tc>
                  <a:txBody>
                    <a:bodyPr/>
                    <a:lstStyle/>
                    <a:p>
                      <a:pPr algn="ctr"/>
                      <a:r>
                        <a:rPr lang="en-US" sz="1100" b="0" dirty="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1">
                          <a:latin typeface="Arial"/>
                        </a:rPr>
                        <a:t>Public Sector Banks</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1">
                          <a:latin typeface="Arial"/>
                        </a:rPr>
                        <a:t>Private </a:t>
                      </a:r>
                      <a:br>
                        <a:rPr lang="en-US" sz="1100" b="1">
                          <a:latin typeface="Arial"/>
                        </a:rPr>
                      </a:br>
                      <a:r>
                        <a:rPr lang="en-US" sz="1100" b="1">
                          <a:latin typeface="Arial"/>
                        </a:rPr>
                        <a:t>Sector Banks</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1" dirty="0" smtClean="0">
                          <a:latin typeface="Arial"/>
                        </a:rPr>
                        <a:t>Total</a:t>
                      </a:r>
                      <a:r>
                        <a:rPr lang="en-US" sz="1100" b="1" baseline="0" dirty="0" smtClean="0">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56007">
                <a:tc>
                  <a:txBody>
                    <a:bodyPr/>
                    <a:lstStyle/>
                    <a:p>
                      <a:pPr algn="ctr"/>
                      <a:r>
                        <a:rPr lang="en-US" sz="1100" b="0" dirty="0" smtClean="0">
                          <a:solidFill>
                            <a:srgbClr val="000000"/>
                          </a:solidFill>
                          <a:latin typeface="Arial"/>
                        </a:rPr>
                        <a:t> A</a:t>
                      </a:r>
                      <a:endParaRPr lang="en-US" sz="1100" b="0" dirty="0">
                        <a:solidFill>
                          <a:srgbClr val="000000"/>
                        </a:solidFill>
                        <a:latin typeface="Arial"/>
                      </a:endParaRP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Additional Equity Capital Requirements under Basel III</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1400-1500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200-250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1600-1750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256007">
                <a:tc>
                  <a:txBody>
                    <a:bodyPr/>
                    <a:lstStyle/>
                    <a:p>
                      <a:pPr algn="ctr"/>
                      <a:r>
                        <a:rPr lang="en-US" sz="1100" b="0">
                          <a:solidFill>
                            <a:srgbClr val="000000"/>
                          </a:solidFill>
                          <a:latin typeface="Arial"/>
                        </a:rPr>
                        <a:t>B</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Additional Equity Capital Requirements under Basel II</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650-700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20-25</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670-725</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488194">
                <a:tc>
                  <a:txBody>
                    <a:bodyPr/>
                    <a:lstStyle/>
                    <a:p>
                      <a:pPr algn="ctr"/>
                      <a:r>
                        <a:rPr lang="en-US" sz="1100" b="0">
                          <a:solidFill>
                            <a:srgbClr val="000000"/>
                          </a:solidFill>
                          <a:latin typeface="Arial"/>
                        </a:rPr>
                        <a:t>C</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Net Equity Capital Requirements under Basel III (A-B)</a:t>
                      </a:r>
                      <a:br>
                        <a:rPr lang="en-US" sz="1100" b="0" dirty="0">
                          <a:solidFill>
                            <a:srgbClr val="000000"/>
                          </a:solidFill>
                          <a:latin typeface="Arial"/>
                        </a:rPr>
                      </a:br>
                      <a:endParaRPr lang="en-US" sz="1100" b="0" dirty="0">
                        <a:solidFill>
                          <a:srgbClr val="000000"/>
                        </a:solidFill>
                        <a:latin typeface="Arial"/>
                      </a:endParaRP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750-800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180-225</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930-1025</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72101">
                <a:tc>
                  <a:txBody>
                    <a:bodyPr/>
                    <a:lstStyle/>
                    <a:p>
                      <a:pPr algn="ctr"/>
                      <a:r>
                        <a:rPr lang="en-US" sz="1100" b="0">
                          <a:solidFill>
                            <a:srgbClr val="000000"/>
                          </a:solidFill>
                          <a:latin typeface="Arial"/>
                        </a:rPr>
                        <a:t>D</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Of Additional Equity Capital Requirements under Basel III for Public Sector Banks (A)</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72101">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Government Share (if present shareholding pattern is maintained)</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880-910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372101">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Government Share (if shareholding is brought down to 51 per cent)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660-690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r h="488194">
                <a:tc>
                  <a:txBody>
                    <a:bodyPr/>
                    <a:lstStyle/>
                    <a:p>
                      <a:pPr algn="ctr"/>
                      <a:r>
                        <a:rPr lang="en-US" sz="1100" b="0">
                          <a:solidFill>
                            <a:srgbClr val="000000"/>
                          </a:solidFill>
                          <a:latin typeface="Arial"/>
                        </a:rPr>
                        <a:t> </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Market Share (if the Government’s shareholding pattern is maintained at present level)</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520-590</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c>
                  <a:txBody>
                    <a:bodyPr/>
                    <a:lstStyle/>
                    <a:p>
                      <a:pPr algn="ctr"/>
                      <a:r>
                        <a:rPr lang="en-US" sz="1100" b="0" dirty="0">
                          <a:solidFill>
                            <a:srgbClr val="000000"/>
                          </a:solidFill>
                          <a:latin typeface="Arial"/>
                        </a:rPr>
                        <a:t>-</a:t>
                      </a:r>
                    </a:p>
                  </a:txBody>
                  <a:tcPr marL="9381" marR="9381" marT="10554" marB="105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8FD"/>
                    </a:solidFill>
                  </a:tcPr>
                </a:tc>
              </a:tr>
            </a:tbl>
          </a:graphicData>
        </a:graphic>
      </p:graphicFrame>
      <p:sp>
        <p:nvSpPr>
          <p:cNvPr id="5" name="Rectangle 4"/>
          <p:cNvSpPr/>
          <p:nvPr/>
        </p:nvSpPr>
        <p:spPr>
          <a:xfrm>
            <a:off x="457200" y="4229101"/>
            <a:ext cx="1662506" cy="276999"/>
          </a:xfrm>
          <a:prstGeom prst="rect">
            <a:avLst/>
          </a:prstGeom>
        </p:spPr>
        <p:txBody>
          <a:bodyPr wrap="none">
            <a:spAutoFit/>
          </a:bodyPr>
          <a:lstStyle/>
          <a:p>
            <a:r>
              <a:rPr lang="en-US" sz="1200" dirty="0" smtClean="0"/>
              <a:t>Source: </a:t>
            </a:r>
            <a:r>
              <a:rPr lang="en-US" sz="1200" dirty="0" err="1" smtClean="0"/>
              <a:t>Subbarao</a:t>
            </a:r>
            <a:r>
              <a:rPr lang="en-US" sz="1200" dirty="0" smtClean="0"/>
              <a:t>, 2012</a:t>
            </a:r>
            <a:endParaRPr lang="en-GB" sz="1200" dirty="0"/>
          </a:p>
        </p:txBody>
      </p:sp>
      <p:sp>
        <p:nvSpPr>
          <p:cNvPr id="6" name="Rectangle 5"/>
          <p:cNvSpPr/>
          <p:nvPr/>
        </p:nvSpPr>
        <p:spPr>
          <a:xfrm>
            <a:off x="7836520" y="864870"/>
            <a:ext cx="939681" cy="261610"/>
          </a:xfrm>
          <a:prstGeom prst="rect">
            <a:avLst/>
          </a:prstGeom>
        </p:spPr>
        <p:txBody>
          <a:bodyPr wrap="none">
            <a:spAutoFit/>
          </a:bodyPr>
          <a:lstStyle/>
          <a:p>
            <a:pPr algn="ctr"/>
            <a:r>
              <a:rPr lang="en-US" sz="1100" dirty="0" smtClean="0">
                <a:latin typeface="Arial"/>
              </a:rPr>
              <a:t>(INR Billion)</a:t>
            </a:r>
            <a:endParaRPr lang="en-US" sz="1100" dirty="0">
              <a:latin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
            <a:ext cx="8229600" cy="857250"/>
          </a:xfrm>
        </p:spPr>
        <p:txBody>
          <a:bodyPr>
            <a:noAutofit/>
          </a:bodyPr>
          <a:lstStyle/>
          <a:p>
            <a:r>
              <a:rPr lang="en-US" sz="2800" dirty="0" smtClean="0"/>
              <a:t>Reforming International Monetary System (IMS)</a:t>
            </a:r>
            <a:endParaRPr lang="en-US" sz="2800" dirty="0"/>
          </a:p>
        </p:txBody>
      </p:sp>
      <p:sp>
        <p:nvSpPr>
          <p:cNvPr id="3" name="Content Placeholder 2"/>
          <p:cNvSpPr>
            <a:spLocks noGrp="1"/>
          </p:cNvSpPr>
          <p:nvPr>
            <p:ph idx="1"/>
          </p:nvPr>
        </p:nvSpPr>
        <p:spPr>
          <a:xfrm>
            <a:off x="304800" y="742950"/>
            <a:ext cx="8458200" cy="4000500"/>
          </a:xfrm>
        </p:spPr>
        <p:txBody>
          <a:bodyPr>
            <a:noAutofit/>
          </a:bodyPr>
          <a:lstStyle/>
          <a:p>
            <a:pPr lvl="0">
              <a:spcBef>
                <a:spcPts val="600"/>
              </a:spcBef>
            </a:pPr>
            <a:r>
              <a:rPr lang="en-US" sz="1400" dirty="0" smtClean="0"/>
              <a:t>Despite increased resources at the hands of the IMF and new credit facilities, emerging and developing economies continue to accumulate foreign exchange reserves to deal with economic crises, indicating the limitations of IMF resources vis-à-vis growing global trade and financial integration, and the stigma attached to borrowing from the IMF.</a:t>
            </a:r>
          </a:p>
          <a:p>
            <a:pPr lvl="0">
              <a:spcBef>
                <a:spcPts val="600"/>
              </a:spcBef>
            </a:pPr>
            <a:r>
              <a:rPr lang="en-US" sz="1400" dirty="0" smtClean="0"/>
              <a:t>Apart from accumulation of reserves, countries have entered into bilateral credit line and  regional financial safety-nets like Chiang-Mai Initiative and EFSF/ESM.</a:t>
            </a:r>
          </a:p>
          <a:p>
            <a:pPr>
              <a:spcBef>
                <a:spcPts val="600"/>
              </a:spcBef>
            </a:pPr>
            <a:r>
              <a:rPr lang="en-US" sz="1400" dirty="0" smtClean="0"/>
              <a:t>Although IMF has streamlined conditionalities in its lending facilities, more needs to be done to reduce the hardship from demand compressing requirements and stigma attached with it for countries accessing IMF facilities. </a:t>
            </a:r>
          </a:p>
          <a:p>
            <a:pPr lvl="0">
              <a:spcBef>
                <a:spcPts val="600"/>
              </a:spcBef>
            </a:pPr>
            <a:r>
              <a:rPr lang="en-US" sz="1400" dirty="0" smtClean="0"/>
              <a:t>IMF </a:t>
            </a:r>
            <a:r>
              <a:rPr lang="en-US" sz="1400" dirty="0"/>
              <a:t>introduced </a:t>
            </a:r>
            <a:r>
              <a:rPr lang="en-US" sz="1400" dirty="0" smtClean="0"/>
              <a:t>new facilities </a:t>
            </a:r>
            <a:r>
              <a:rPr lang="en-US" sz="1400" dirty="0"/>
              <a:t>for European </a:t>
            </a:r>
            <a:r>
              <a:rPr lang="en-US" sz="1400" dirty="0" smtClean="0"/>
              <a:t>countries recently; the </a:t>
            </a:r>
            <a:r>
              <a:rPr lang="en-US" sz="1400" dirty="0"/>
              <a:t>effectiveness of IMF facilities were not tested because of the nature of the </a:t>
            </a:r>
            <a:r>
              <a:rPr lang="en-US" sz="1400" dirty="0" smtClean="0"/>
              <a:t>Euro crisis </a:t>
            </a:r>
            <a:r>
              <a:rPr lang="en-US" sz="1400" dirty="0"/>
              <a:t>and center of the crisis (mainly in </a:t>
            </a:r>
            <a:r>
              <a:rPr lang="en-US" sz="1400" dirty="0" smtClean="0"/>
              <a:t>reserve </a:t>
            </a:r>
            <a:r>
              <a:rPr lang="en-US" sz="1400" dirty="0"/>
              <a:t>currency countries</a:t>
            </a:r>
            <a:r>
              <a:rPr lang="en-US" sz="1400" dirty="0" smtClean="0"/>
              <a:t>).</a:t>
            </a:r>
          </a:p>
          <a:p>
            <a:pPr lvl="0">
              <a:spcBef>
                <a:spcPts val="600"/>
              </a:spcBef>
            </a:pPr>
            <a:r>
              <a:rPr lang="en-US" sz="1400" dirty="0" smtClean="0"/>
              <a:t>However, considerable progress has been made in IMF governance, especially in quota and voice reforms</a:t>
            </a:r>
          </a:p>
          <a:p>
            <a:pPr lvl="1">
              <a:spcBef>
                <a:spcPts val="600"/>
              </a:spcBef>
            </a:pPr>
            <a:r>
              <a:rPr lang="en-US" sz="1200" dirty="0" smtClean="0"/>
              <a:t>Call for quota and governance reform in IMF at  G20 Seoul</a:t>
            </a:r>
            <a:endParaRPr lang="en-US" sz="1200" dirty="0" smtClean="0">
              <a:solidFill>
                <a:srgbClr val="FF0000"/>
              </a:solidFill>
            </a:endParaRPr>
          </a:p>
          <a:p>
            <a:pPr lvl="1">
              <a:spcBef>
                <a:spcPts val="600"/>
              </a:spcBef>
            </a:pPr>
            <a:r>
              <a:rPr lang="en-US" sz="1200" dirty="0" smtClean="0"/>
              <a:t>At 14</a:t>
            </a:r>
            <a:r>
              <a:rPr lang="en-US" sz="1200" baseline="30000" dirty="0" smtClean="0"/>
              <a:t>th</a:t>
            </a:r>
            <a:r>
              <a:rPr lang="en-US" sz="1200" dirty="0" smtClean="0"/>
              <a:t> General Review of Quotas, which is yet to be approved by the member countries</a:t>
            </a:r>
          </a:p>
          <a:p>
            <a:pPr lvl="2">
              <a:spcBef>
                <a:spcPts val="600"/>
              </a:spcBef>
            </a:pPr>
            <a:r>
              <a:rPr lang="en-US" sz="1200" dirty="0" smtClean="0"/>
              <a:t>Would double quotas</a:t>
            </a:r>
          </a:p>
          <a:p>
            <a:pPr lvl="2">
              <a:spcBef>
                <a:spcPts val="600"/>
              </a:spcBef>
            </a:pPr>
            <a:r>
              <a:rPr lang="en-US" sz="1200" dirty="0" smtClean="0"/>
              <a:t>Shift more than 6 percent of quota shares to EMEs which would realign quota shares and bring in 4 EMEs to the top 10 shareholders, while preserving the quota and voting share of the poorest member countries</a:t>
            </a:r>
            <a:endParaRPr lang="en-US" sz="1200" dirty="0"/>
          </a:p>
        </p:txBody>
      </p:sp>
      <p:sp>
        <p:nvSpPr>
          <p:cNvPr id="4" name="Slide Number Placeholder 3"/>
          <p:cNvSpPr>
            <a:spLocks noGrp="1"/>
          </p:cNvSpPr>
          <p:nvPr>
            <p:ph type="sldNum" sz="quarter" idx="12"/>
          </p:nvPr>
        </p:nvSpPr>
        <p:spPr/>
        <p:txBody>
          <a:bodyPr/>
          <a:lstStyle/>
          <a:p>
            <a:fld id="{2D9F0CF0-DB0A-46A3-9E50-A51DF377BDEA}"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IMF </a:t>
            </a:r>
            <a:r>
              <a:rPr lang="en-US" sz="4000" dirty="0" smtClean="0"/>
              <a:t>Quota Share </a:t>
            </a:r>
            <a:endParaRPr lang="en-GB" sz="4000" dirty="0"/>
          </a:p>
        </p:txBody>
      </p:sp>
      <p:sp>
        <p:nvSpPr>
          <p:cNvPr id="3" name="Slide Number Placeholder 2"/>
          <p:cNvSpPr>
            <a:spLocks noGrp="1"/>
          </p:cNvSpPr>
          <p:nvPr>
            <p:ph type="sldNum" sz="quarter" idx="12"/>
          </p:nvPr>
        </p:nvSpPr>
        <p:spPr/>
        <p:txBody>
          <a:bodyPr/>
          <a:lstStyle/>
          <a:p>
            <a:fld id="{2D9F0CF0-DB0A-46A3-9E50-A51DF377BDEA}" type="slidenum">
              <a:rPr lang="en-US" smtClean="0"/>
              <a:pPr/>
              <a:t>14</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838200" y="1200150"/>
            <a:ext cx="7281155" cy="3246835"/>
          </a:xfrm>
          <a:prstGeom prst="rect">
            <a:avLst/>
          </a:prstGeom>
          <a:noFill/>
          <a:ln w="9525">
            <a:solidFill>
              <a:schemeClr val="tx1"/>
            </a:solidFill>
            <a:miter lim="800000"/>
            <a:headEnd/>
            <a:tailEnd/>
          </a:ln>
        </p:spPr>
      </p:pic>
      <p:sp>
        <p:nvSpPr>
          <p:cNvPr id="5" name="Rectangle 4"/>
          <p:cNvSpPr/>
          <p:nvPr/>
        </p:nvSpPr>
        <p:spPr>
          <a:xfrm>
            <a:off x="817180" y="4629151"/>
            <a:ext cx="1597873" cy="276999"/>
          </a:xfrm>
          <a:prstGeom prst="rect">
            <a:avLst/>
          </a:prstGeom>
        </p:spPr>
        <p:txBody>
          <a:bodyPr wrap="none">
            <a:spAutoFit/>
          </a:bodyPr>
          <a:lstStyle/>
          <a:p>
            <a:r>
              <a:rPr lang="en-US" sz="1200" dirty="0" smtClean="0"/>
              <a:t>Source:  Virmani, 2011</a:t>
            </a:r>
            <a:endParaRPr lang="en-GB" sz="1200" dirty="0"/>
          </a:p>
        </p:txBody>
      </p:sp>
      <p:sp>
        <p:nvSpPr>
          <p:cNvPr id="6" name="Rectangle 5"/>
          <p:cNvSpPr/>
          <p:nvPr/>
        </p:nvSpPr>
        <p:spPr>
          <a:xfrm>
            <a:off x="796160" y="4457701"/>
            <a:ext cx="5958298" cy="276999"/>
          </a:xfrm>
          <a:prstGeom prst="rect">
            <a:avLst/>
          </a:prstGeom>
        </p:spPr>
        <p:txBody>
          <a:bodyPr wrap="none">
            <a:spAutoFit/>
          </a:bodyPr>
          <a:lstStyle/>
          <a:p>
            <a:r>
              <a:rPr lang="en-US" sz="1200" dirty="0" smtClean="0"/>
              <a:t>Note: GDP </a:t>
            </a:r>
            <a:r>
              <a:rPr lang="en-US" sz="1200" dirty="0" err="1" smtClean="0"/>
              <a:t>Sh</a:t>
            </a:r>
            <a:r>
              <a:rPr lang="en-US" sz="1200" dirty="0" smtClean="0"/>
              <a:t> = Share of aggregate World production in 2011; CQS = Calculated quota share  </a:t>
            </a:r>
            <a:endParaRPr lang="en-GB"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78"/>
            <a:ext cx="8229600" cy="611852"/>
          </a:xfrm>
        </p:spPr>
        <p:txBody>
          <a:bodyPr>
            <a:normAutofit/>
          </a:bodyPr>
          <a:lstStyle/>
          <a:p>
            <a:r>
              <a:rPr lang="en-US" sz="3200" dirty="0" smtClean="0"/>
              <a:t>Coordinating Monetary Policy</a:t>
            </a:r>
            <a:endParaRPr lang="en-US" sz="3200" dirty="0"/>
          </a:p>
        </p:txBody>
      </p:sp>
      <p:sp>
        <p:nvSpPr>
          <p:cNvPr id="3" name="Content Placeholder 2"/>
          <p:cNvSpPr>
            <a:spLocks noGrp="1"/>
          </p:cNvSpPr>
          <p:nvPr>
            <p:ph idx="1"/>
          </p:nvPr>
        </p:nvSpPr>
        <p:spPr>
          <a:xfrm>
            <a:off x="381000" y="756666"/>
            <a:ext cx="8229600" cy="3714750"/>
          </a:xfrm>
        </p:spPr>
        <p:txBody>
          <a:bodyPr>
            <a:noAutofit/>
          </a:bodyPr>
          <a:lstStyle/>
          <a:p>
            <a:pPr algn="just">
              <a:spcBef>
                <a:spcPts val="600"/>
              </a:spcBef>
            </a:pPr>
            <a:r>
              <a:rPr lang="en-US" sz="1400" dirty="0" smtClean="0"/>
              <a:t>According </a:t>
            </a:r>
            <a:r>
              <a:rPr lang="en-US" sz="1400" dirty="0"/>
              <a:t>to Ben </a:t>
            </a:r>
            <a:r>
              <a:rPr lang="en-US" sz="1400" dirty="0" smtClean="0"/>
              <a:t>Bernanke</a:t>
            </a:r>
            <a:r>
              <a:rPr lang="en-US" sz="1400" dirty="0"/>
              <a:t>, QE has resulted in significant decline in yield on long-term Treasury, corporate bonds and </a:t>
            </a:r>
            <a:r>
              <a:rPr lang="en-US" sz="1400" dirty="0" smtClean="0"/>
              <a:t>MBS. The first </a:t>
            </a:r>
            <a:r>
              <a:rPr lang="en-US" sz="1400" dirty="0"/>
              <a:t>two rounds of LSAPs, may have raised the level of output by almost 3 per cent and private payroll employment by more than 2 million jobs, relative to what would have occurred  otherwise </a:t>
            </a:r>
            <a:r>
              <a:rPr lang="en-US" sz="1400" dirty="0" smtClean="0"/>
              <a:t>(Bernanke</a:t>
            </a:r>
            <a:r>
              <a:rPr lang="en-US" sz="1400" dirty="0"/>
              <a:t>, 2012</a:t>
            </a:r>
            <a:r>
              <a:rPr lang="en-US" sz="1400" dirty="0" smtClean="0"/>
              <a:t>).</a:t>
            </a:r>
          </a:p>
          <a:p>
            <a:pPr algn="just">
              <a:spcBef>
                <a:spcPts val="600"/>
              </a:spcBef>
            </a:pPr>
            <a:r>
              <a:rPr lang="en-US" sz="1400" dirty="0" smtClean="0"/>
              <a:t>However</a:t>
            </a:r>
            <a:r>
              <a:rPr lang="en-US" sz="1400" dirty="0"/>
              <a:t>, other independent estimates show </a:t>
            </a:r>
            <a:r>
              <a:rPr lang="en-US" sz="1400" dirty="0" smtClean="0"/>
              <a:t>negligent effect of QE </a:t>
            </a:r>
            <a:r>
              <a:rPr lang="en-US" sz="1400" dirty="0"/>
              <a:t>on </a:t>
            </a:r>
            <a:r>
              <a:rPr lang="en-US" sz="1400" dirty="0" smtClean="0"/>
              <a:t>the US </a:t>
            </a:r>
            <a:r>
              <a:rPr lang="en-US" sz="1400" dirty="0"/>
              <a:t>economy</a:t>
            </a:r>
            <a:r>
              <a:rPr lang="en-US" sz="1400" dirty="0" smtClean="0"/>
              <a:t>.</a:t>
            </a:r>
          </a:p>
          <a:p>
            <a:pPr algn="just">
              <a:spcBef>
                <a:spcPts val="600"/>
              </a:spcBef>
            </a:pPr>
            <a:r>
              <a:rPr lang="en-US" sz="1400" dirty="0" smtClean="0"/>
              <a:t>In </a:t>
            </a:r>
            <a:r>
              <a:rPr lang="en-US" sz="1400" dirty="0"/>
              <a:t>Europe, loose monetary policy has provided breathing space by reducing the borrowing costs for sovereigns and funding constraints for financial institutions. </a:t>
            </a:r>
            <a:r>
              <a:rPr lang="en-US" sz="1400" dirty="0" smtClean="0"/>
              <a:t>So </a:t>
            </a:r>
            <a:r>
              <a:rPr lang="en-US" sz="1400" dirty="0"/>
              <a:t>far, loose monetary policy has not translated into increased lending to </a:t>
            </a:r>
            <a:r>
              <a:rPr lang="en-US" sz="1400" dirty="0" smtClean="0"/>
              <a:t>the real </a:t>
            </a:r>
            <a:r>
              <a:rPr lang="en-US" sz="1400" dirty="0"/>
              <a:t>economy</a:t>
            </a:r>
            <a:r>
              <a:rPr lang="en-US" sz="1400" dirty="0" smtClean="0"/>
              <a:t>.</a:t>
            </a:r>
          </a:p>
          <a:p>
            <a:pPr algn="just">
              <a:spcBef>
                <a:spcPts val="600"/>
              </a:spcBef>
            </a:pPr>
            <a:r>
              <a:rPr lang="en-US" sz="1400" dirty="0" smtClean="0"/>
              <a:t>Potential impacts:  Ultra easy monetary policies may </a:t>
            </a:r>
          </a:p>
          <a:p>
            <a:pPr lvl="1" algn="just">
              <a:spcBef>
                <a:spcPts val="600"/>
              </a:spcBef>
            </a:pPr>
            <a:r>
              <a:rPr lang="en-US" sz="1300" dirty="0" smtClean="0"/>
              <a:t>threaten </a:t>
            </a:r>
            <a:r>
              <a:rPr lang="en-US" sz="1300" dirty="0"/>
              <a:t>the health of financial institutions and the functioning of financial </a:t>
            </a:r>
            <a:r>
              <a:rPr lang="en-US" sz="1300" dirty="0" smtClean="0"/>
              <a:t>markets </a:t>
            </a:r>
          </a:p>
          <a:p>
            <a:pPr lvl="1" algn="just">
              <a:spcBef>
                <a:spcPts val="600"/>
              </a:spcBef>
            </a:pPr>
            <a:r>
              <a:rPr lang="en-US" sz="1300" dirty="0" smtClean="0"/>
              <a:t>encourage imprudent behavior all around </a:t>
            </a:r>
          </a:p>
          <a:p>
            <a:pPr lvl="1" algn="just">
              <a:spcBef>
                <a:spcPts val="600"/>
              </a:spcBef>
            </a:pPr>
            <a:r>
              <a:rPr lang="en-US" sz="1300" dirty="0" smtClean="0"/>
              <a:t>threaten </a:t>
            </a:r>
            <a:r>
              <a:rPr lang="en-US" sz="1300" dirty="0"/>
              <a:t>the “independence” of central </a:t>
            </a:r>
            <a:r>
              <a:rPr lang="en-US" sz="1300" dirty="0" smtClean="0"/>
              <a:t>banks (White, 2012)</a:t>
            </a:r>
          </a:p>
          <a:p>
            <a:pPr lvl="1" algn="just">
              <a:spcBef>
                <a:spcPts val="600"/>
              </a:spcBef>
            </a:pPr>
            <a:r>
              <a:rPr lang="en-US" sz="1300" dirty="0" smtClean="0"/>
              <a:t>Impose potential costs of purchasing distressed assets on central banks</a:t>
            </a:r>
            <a:endParaRPr lang="en-US" sz="1300" dirty="0"/>
          </a:p>
          <a:p>
            <a:pPr algn="just">
              <a:spcBef>
                <a:spcPts val="600"/>
              </a:spcBef>
            </a:pPr>
            <a:r>
              <a:rPr lang="en-US" sz="1400" dirty="0" smtClean="0"/>
              <a:t>Impact on the rest of the world</a:t>
            </a:r>
          </a:p>
          <a:p>
            <a:pPr lvl="1" algn="just">
              <a:spcBef>
                <a:spcPts val="600"/>
              </a:spcBef>
            </a:pPr>
            <a:r>
              <a:rPr lang="en-US" sz="1300" dirty="0" smtClean="0"/>
              <a:t>Excessive financial flows to the EMEs; the "monetary tsunami" </a:t>
            </a:r>
          </a:p>
          <a:p>
            <a:pPr lvl="1" algn="just">
              <a:spcBef>
                <a:spcPts val="600"/>
              </a:spcBef>
            </a:pPr>
            <a:r>
              <a:rPr lang="en-US" sz="1300" dirty="0" smtClean="0"/>
              <a:t>Artificially depresses dollar and boosts US exports </a:t>
            </a:r>
            <a:endParaRPr lang="en-US" sz="1300" dirty="0"/>
          </a:p>
        </p:txBody>
      </p:sp>
      <p:sp>
        <p:nvSpPr>
          <p:cNvPr id="4" name="Slide Number Placeholder 3"/>
          <p:cNvSpPr>
            <a:spLocks noGrp="1"/>
          </p:cNvSpPr>
          <p:nvPr>
            <p:ph type="sldNum" sz="quarter" idx="12"/>
          </p:nvPr>
        </p:nvSpPr>
        <p:spPr/>
        <p:txBody>
          <a:bodyPr/>
          <a:lstStyle/>
          <a:p>
            <a:fld id="{2D9F0CF0-DB0A-46A3-9E50-A51DF377BDEA}"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t;Chart&gt;&lt;ImageInfo Version=&quot;5.1.0.1431&quot; GUID=&quot;8a4ff4c94489467d8623c6cde1a6190f&quot; DsId=&quot;ZIER008&quot; T1SubID=&quot;&quot; Width=&quot;416&quot; Height=&quot;302&quot; Format=&quot;emf&quot; ChartGroupUID=&quot;45110095-4351-40cd-933e-b4beca251ef3&quot; GroupName=&quot;RS&quot; ChartName=&quot;Central Bank Balance Sheet (Asset)&quot; ChartStyleName=&quot;&quot; GroupNameEncoded=&quot;RS&quot; ChartNameEncoded=&quot;Central+Bank+Balance+Sheet+(Asset)&quot; ChartStyleNameEncoded=&quot;&quot; ShortCode=&quot;&quot; ChartOwner=&quot;ZIER008&quot; TemplateId=&quot;&quot; TemplateName=&quot;&quot; TemplateNameEncoded=&quot;&quot; EditionId=&quot;&quot; EditionGenerationDate=&quot;&quot; ExportChartsIn=&quot;CurrentDoc&quot; ExportChartsTo=&quot; &quot; ExportChartAs=&quot; &quot; SpecifiedCellRow=&quot;0&quot; SpecifiedCellCol=&quot;0&quot; NoofColumns=&quot;1&quot; NoofChartPerPage=&quot;0&quot; SpaceBetweenCharts=&quot;2&quot; SpaceBetweenRowChart=&quot;2&quot; Transparent=&quot;0&quot; NoofRows=&quot;1&quot; LeftMargin=&quot;0&quot; RightMargin=&quot;0&quot; TopMargin=&quot;0&quot; FootMargin=&quot;0&quot; Orientation=&quot;&quot; FileNameTemplate=&quot;&quot; ImageFileName=&quot;&quot; ChartTitle=&quot;&quot; /&gt;&lt;/Chart&gt;"/>
          <p:cNvPicPr>
            <a:picLocks noChangeArrowheads="1"/>
          </p:cNvPicPr>
          <p:nvPr/>
        </p:nvPicPr>
        <p:blipFill>
          <a:blip r:embed="rId2" cstate="print"/>
          <a:srcRect/>
          <a:stretch>
            <a:fillRect/>
          </a:stretch>
        </p:blipFill>
        <p:spPr bwMode="auto">
          <a:xfrm>
            <a:off x="152400" y="228600"/>
            <a:ext cx="8686800" cy="462915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2D9F0CF0-DB0A-46A3-9E50-A51DF377BDE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153400" cy="536972"/>
          </a:xfrm>
        </p:spPr>
        <p:txBody>
          <a:bodyPr>
            <a:noAutofit/>
          </a:bodyPr>
          <a:lstStyle/>
          <a:p>
            <a:r>
              <a:rPr lang="en-US" dirty="0" smtClean="0"/>
              <a:t>Austerity vs. Stimulus</a:t>
            </a:r>
            <a:endParaRPr lang="en-US" dirty="0"/>
          </a:p>
        </p:txBody>
      </p:sp>
      <p:sp>
        <p:nvSpPr>
          <p:cNvPr id="3" name="Content Placeholder 2"/>
          <p:cNvSpPr>
            <a:spLocks noGrp="1"/>
          </p:cNvSpPr>
          <p:nvPr>
            <p:ph idx="1"/>
          </p:nvPr>
        </p:nvSpPr>
        <p:spPr>
          <a:xfrm>
            <a:off x="457200" y="971550"/>
            <a:ext cx="8229600" cy="3371850"/>
          </a:xfrm>
        </p:spPr>
        <p:txBody>
          <a:bodyPr>
            <a:noAutofit/>
          </a:bodyPr>
          <a:lstStyle/>
          <a:p>
            <a:pPr algn="just">
              <a:spcBef>
                <a:spcPts val="600"/>
              </a:spcBef>
              <a:spcAft>
                <a:spcPts val="600"/>
              </a:spcAft>
            </a:pPr>
            <a:r>
              <a:rPr lang="en-US" sz="1400" dirty="0"/>
              <a:t>After 2008 Global Financial Crisis, the public debt in advanced economies has exploded due to loss of revenue and increase in expenditure. </a:t>
            </a:r>
            <a:endParaRPr lang="en-US" sz="1400" dirty="0" smtClean="0"/>
          </a:p>
          <a:p>
            <a:pPr algn="just">
              <a:spcBef>
                <a:spcPts val="600"/>
              </a:spcBef>
              <a:spcAft>
                <a:spcPts val="600"/>
              </a:spcAft>
            </a:pPr>
            <a:r>
              <a:rPr lang="en-US" sz="1400" dirty="0" smtClean="0"/>
              <a:t>Double </a:t>
            </a:r>
            <a:r>
              <a:rPr lang="en-US" sz="1400" dirty="0"/>
              <a:t>dip recession and rising debt in Euro area has </a:t>
            </a:r>
            <a:r>
              <a:rPr lang="en-US" sz="1400" dirty="0" smtClean="0"/>
              <a:t>led to a heated austerity </a:t>
            </a:r>
            <a:r>
              <a:rPr lang="en-US" sz="1400" dirty="0"/>
              <a:t>vs. stimulus </a:t>
            </a:r>
            <a:r>
              <a:rPr lang="en-US" sz="1400" dirty="0" smtClean="0"/>
              <a:t>debate</a:t>
            </a:r>
          </a:p>
          <a:p>
            <a:pPr algn="just">
              <a:spcBef>
                <a:spcPts val="600"/>
              </a:spcBef>
              <a:spcAft>
                <a:spcPts val="600"/>
              </a:spcAft>
            </a:pPr>
            <a:r>
              <a:rPr lang="en-US" sz="1400" dirty="0" smtClean="0"/>
              <a:t>Critics </a:t>
            </a:r>
            <a:r>
              <a:rPr lang="en-US" sz="1400" dirty="0"/>
              <a:t>of austerity program cite its </a:t>
            </a:r>
            <a:r>
              <a:rPr lang="en-US" sz="1400" dirty="0" err="1"/>
              <a:t>contractionary</a:t>
            </a:r>
            <a:r>
              <a:rPr lang="en-US" sz="1400" dirty="0"/>
              <a:t> effects on the European economies. It not only lowers the economic growth, but also reduces the revenue of the </a:t>
            </a:r>
            <a:r>
              <a:rPr lang="en-US" sz="1400" dirty="0" smtClean="0"/>
              <a:t>governments </a:t>
            </a:r>
            <a:r>
              <a:rPr lang="en-US" sz="1400" dirty="0"/>
              <a:t>defeating the objective of fiscal consolidation.  </a:t>
            </a:r>
            <a:endParaRPr lang="en-US" sz="1400" dirty="0" smtClean="0"/>
          </a:p>
          <a:p>
            <a:pPr algn="just">
              <a:spcBef>
                <a:spcPts val="600"/>
              </a:spcBef>
              <a:spcAft>
                <a:spcPts val="600"/>
              </a:spcAft>
            </a:pPr>
            <a:r>
              <a:rPr lang="en-US" sz="1400" dirty="0" smtClean="0"/>
              <a:t>However</a:t>
            </a:r>
            <a:r>
              <a:rPr lang="en-US" sz="1400" dirty="0"/>
              <a:t>, </a:t>
            </a:r>
            <a:r>
              <a:rPr lang="en-US" sz="1400" dirty="0" smtClean="0"/>
              <a:t>opponents of stimulus worry </a:t>
            </a:r>
            <a:r>
              <a:rPr lang="en-US" sz="1400" dirty="0"/>
              <a:t>about </a:t>
            </a:r>
            <a:r>
              <a:rPr lang="en-US" sz="1400" dirty="0" smtClean="0"/>
              <a:t>indebtedness, moral </a:t>
            </a:r>
            <a:r>
              <a:rPr lang="en-US" sz="1400" dirty="0"/>
              <a:t>hazard </a:t>
            </a:r>
            <a:r>
              <a:rPr lang="en-US" sz="1400" dirty="0" smtClean="0"/>
              <a:t>and crowding-out (</a:t>
            </a:r>
            <a:r>
              <a:rPr lang="en-US" sz="1400" dirty="0" err="1"/>
              <a:t>Corsetti</a:t>
            </a:r>
            <a:r>
              <a:rPr lang="en-US" sz="1400" dirty="0"/>
              <a:t> 2012</a:t>
            </a:r>
            <a:r>
              <a:rPr lang="en-US" sz="1400" dirty="0" smtClean="0"/>
              <a:t>).</a:t>
            </a:r>
          </a:p>
          <a:p>
            <a:pPr algn="just">
              <a:spcBef>
                <a:spcPts val="600"/>
              </a:spcBef>
              <a:spcAft>
                <a:spcPts val="600"/>
              </a:spcAft>
            </a:pPr>
            <a:r>
              <a:rPr lang="en-US" sz="1400" dirty="0" smtClean="0"/>
              <a:t>A recent IMF study shows that the fiscal multipliers could be between 0.9-1.7 during recessions as against the prevalent assumption of 0.5; hence, the fear of crowding-out may be misplaced (</a:t>
            </a:r>
            <a:r>
              <a:rPr lang="en-US" sz="1400" dirty="0"/>
              <a:t>IMF, 2012</a:t>
            </a:r>
            <a:r>
              <a:rPr lang="en-US" sz="1400" dirty="0" smtClean="0"/>
              <a:t>).</a:t>
            </a:r>
          </a:p>
          <a:p>
            <a:pPr algn="just">
              <a:spcBef>
                <a:spcPts val="600"/>
              </a:spcBef>
              <a:spcAft>
                <a:spcPts val="600"/>
              </a:spcAft>
            </a:pPr>
            <a:r>
              <a:rPr lang="en-US" sz="1400" dirty="0" smtClean="0"/>
              <a:t>The study also finds </a:t>
            </a:r>
            <a:r>
              <a:rPr lang="en-US" sz="1400" dirty="0"/>
              <a:t>that </a:t>
            </a:r>
            <a:r>
              <a:rPr lang="en-US" sz="1400" dirty="0" smtClean="0"/>
              <a:t>the tighter the fiscal policy the slower the GDP growth of G20 advanced economies during the current crisis. </a:t>
            </a:r>
            <a:endParaRPr lang="en-US" sz="1400" dirty="0"/>
          </a:p>
        </p:txBody>
      </p:sp>
      <p:sp>
        <p:nvSpPr>
          <p:cNvPr id="4" name="Slide Number Placeholder 3"/>
          <p:cNvSpPr>
            <a:spLocks noGrp="1"/>
          </p:cNvSpPr>
          <p:nvPr>
            <p:ph type="sldNum" sz="quarter" idx="12"/>
          </p:nvPr>
        </p:nvSpPr>
        <p:spPr/>
        <p:txBody>
          <a:bodyPr/>
          <a:lstStyle/>
          <a:p>
            <a:fld id="{2D9F0CF0-DB0A-46A3-9E50-A51DF377BDE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
            <a:ext cx="8229600" cy="857250"/>
          </a:xfrm>
        </p:spPr>
        <p:txBody>
          <a:bodyPr>
            <a:noAutofit/>
          </a:bodyPr>
          <a:lstStyle/>
          <a:p>
            <a:r>
              <a:rPr lang="en-US" sz="3600" dirty="0" smtClean="0"/>
              <a:t>Fiscal Sustainability: What Needs to be Done</a:t>
            </a:r>
            <a:endParaRPr lang="en-US" sz="3600" dirty="0"/>
          </a:p>
        </p:txBody>
      </p:sp>
      <p:sp>
        <p:nvSpPr>
          <p:cNvPr id="3" name="Content Placeholder 2"/>
          <p:cNvSpPr>
            <a:spLocks noGrp="1"/>
          </p:cNvSpPr>
          <p:nvPr>
            <p:ph idx="1"/>
          </p:nvPr>
        </p:nvSpPr>
        <p:spPr>
          <a:xfrm>
            <a:off x="457200" y="1276350"/>
            <a:ext cx="8229600" cy="2686050"/>
          </a:xfrm>
        </p:spPr>
        <p:txBody>
          <a:bodyPr>
            <a:noAutofit/>
          </a:bodyPr>
          <a:lstStyle/>
          <a:p>
            <a:pPr algn="just"/>
            <a:r>
              <a:rPr lang="en-US" sz="1600" dirty="0" smtClean="0"/>
              <a:t>‘Fiscal Cliff’ in the US may restore </a:t>
            </a:r>
            <a:r>
              <a:rPr lang="en-US" sz="1600" dirty="0"/>
              <a:t>the debt and deficit at sustainable levels, however, it would push </a:t>
            </a:r>
            <a:r>
              <a:rPr lang="en-US" sz="1600" dirty="0" smtClean="0"/>
              <a:t>the US </a:t>
            </a:r>
            <a:r>
              <a:rPr lang="en-US" sz="1600" dirty="0"/>
              <a:t>economy into recession. Hence, </a:t>
            </a:r>
            <a:r>
              <a:rPr lang="en-US" sz="1600" dirty="0" smtClean="0"/>
              <a:t>the US </a:t>
            </a:r>
            <a:r>
              <a:rPr lang="en-US" sz="1600" dirty="0"/>
              <a:t>should avoid the cliff. </a:t>
            </a:r>
            <a:endParaRPr lang="en-US" sz="1600" dirty="0" smtClean="0"/>
          </a:p>
          <a:p>
            <a:pPr algn="just"/>
            <a:endParaRPr lang="en-US" sz="1600" dirty="0"/>
          </a:p>
          <a:p>
            <a:pPr algn="just"/>
            <a:r>
              <a:rPr lang="en-US" sz="1600" dirty="0"/>
              <a:t>However, given the rebound in economic growth, </a:t>
            </a:r>
            <a:r>
              <a:rPr lang="en-US" sz="1600" dirty="0" smtClean="0"/>
              <a:t>the US </a:t>
            </a:r>
            <a:r>
              <a:rPr lang="en-US" sz="1600" dirty="0"/>
              <a:t>can put an effective fiscal consolidation plan</a:t>
            </a:r>
            <a:r>
              <a:rPr lang="en-US" sz="1600" dirty="0" smtClean="0"/>
              <a:t>.</a:t>
            </a:r>
          </a:p>
          <a:p>
            <a:pPr algn="just"/>
            <a:endParaRPr lang="en-US" sz="1600" dirty="0"/>
          </a:p>
          <a:p>
            <a:pPr algn="just"/>
            <a:r>
              <a:rPr lang="en-US" sz="1600" dirty="0" smtClean="0"/>
              <a:t>Fiscal austerity </a:t>
            </a:r>
            <a:r>
              <a:rPr lang="en-US" sz="1600" dirty="0"/>
              <a:t>has become a self-defeating </a:t>
            </a:r>
            <a:r>
              <a:rPr lang="en-US" sz="1600" dirty="0" smtClean="0"/>
              <a:t>goal in the Euro area. They should </a:t>
            </a:r>
            <a:r>
              <a:rPr lang="en-US" sz="1600" dirty="0"/>
              <a:t>shift their focus from austerity to </a:t>
            </a:r>
            <a:r>
              <a:rPr lang="en-US" sz="1600" dirty="0" smtClean="0"/>
              <a:t>short-term recovery and job creation.  </a:t>
            </a:r>
          </a:p>
          <a:p>
            <a:pPr algn="just"/>
            <a:endParaRPr lang="en-US" sz="1600" dirty="0"/>
          </a:p>
          <a:p>
            <a:pPr algn="just"/>
            <a:r>
              <a:rPr lang="en-US" sz="1600" dirty="0"/>
              <a:t>India should </a:t>
            </a:r>
            <a:r>
              <a:rPr lang="en-US" sz="1600" dirty="0" smtClean="0"/>
              <a:t>rationalize the </a:t>
            </a:r>
            <a:r>
              <a:rPr lang="en-US" sz="1600" dirty="0"/>
              <a:t>subsidies to reduce the fiscal deficit. It will improve the investor sentiment and push economic growth.   </a:t>
            </a:r>
          </a:p>
        </p:txBody>
      </p:sp>
      <p:sp>
        <p:nvSpPr>
          <p:cNvPr id="4" name="Slide Number Placeholder 3"/>
          <p:cNvSpPr>
            <a:spLocks noGrp="1"/>
          </p:cNvSpPr>
          <p:nvPr>
            <p:ph type="sldNum" sz="quarter" idx="12"/>
          </p:nvPr>
        </p:nvSpPr>
        <p:spPr/>
        <p:txBody>
          <a:bodyPr/>
          <a:lstStyle/>
          <a:p>
            <a:fld id="{2D9F0CF0-DB0A-46A3-9E50-A51DF377BDE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682"/>
            <a:ext cx="8229600" cy="857250"/>
          </a:xfrm>
        </p:spPr>
        <p:txBody>
          <a:bodyPr>
            <a:normAutofit/>
          </a:bodyPr>
          <a:lstStyle/>
          <a:p>
            <a:r>
              <a:rPr lang="en-GB" sz="3200" dirty="0" smtClean="0"/>
              <a:t>Select Debt Indicators for India</a:t>
            </a:r>
            <a:endParaRPr lang="en-GB" sz="3200" dirty="0"/>
          </a:p>
        </p:txBody>
      </p:sp>
      <p:sp>
        <p:nvSpPr>
          <p:cNvPr id="3" name="Slide Number Placeholder 2"/>
          <p:cNvSpPr>
            <a:spLocks noGrp="1"/>
          </p:cNvSpPr>
          <p:nvPr>
            <p:ph type="sldNum" sz="quarter" idx="12"/>
          </p:nvPr>
        </p:nvSpPr>
        <p:spPr/>
        <p:txBody>
          <a:bodyPr/>
          <a:lstStyle/>
          <a:p>
            <a:fld id="{2D9F0CF0-DB0A-46A3-9E50-A51DF377BDEA}" type="slidenum">
              <a:rPr lang="en-US" smtClean="0"/>
              <a:pPr/>
              <a:t>19</a:t>
            </a:fld>
            <a:endParaRPr lang="en-US"/>
          </a:p>
        </p:txBody>
      </p:sp>
      <p:graphicFrame>
        <p:nvGraphicFramePr>
          <p:cNvPr id="5" name="Chart 4"/>
          <p:cNvGraphicFramePr/>
          <p:nvPr/>
        </p:nvGraphicFramePr>
        <p:xfrm>
          <a:off x="457200" y="1009651"/>
          <a:ext cx="8077200" cy="40004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57250"/>
          </a:xfrm>
        </p:spPr>
        <p:txBody>
          <a:bodyPr/>
          <a:lstStyle/>
          <a:p>
            <a:r>
              <a:rPr lang="en-GB" dirty="0" smtClean="0"/>
              <a:t>Introduction </a:t>
            </a:r>
            <a:endParaRPr lang="en-GB" dirty="0"/>
          </a:p>
        </p:txBody>
      </p:sp>
      <p:sp>
        <p:nvSpPr>
          <p:cNvPr id="3" name="Rectangle 2"/>
          <p:cNvSpPr/>
          <p:nvPr/>
        </p:nvSpPr>
        <p:spPr>
          <a:xfrm>
            <a:off x="533400" y="971550"/>
            <a:ext cx="7924800" cy="3924151"/>
          </a:xfrm>
          <a:prstGeom prst="rect">
            <a:avLst/>
          </a:prstGeom>
        </p:spPr>
        <p:txBody>
          <a:bodyPr wrap="square">
            <a:spAutoFit/>
          </a:bodyPr>
          <a:lstStyle/>
          <a:p>
            <a:pPr marL="514350" indent="-398463">
              <a:spcBef>
                <a:spcPts val="600"/>
              </a:spcBef>
              <a:spcAft>
                <a:spcPts val="1200"/>
              </a:spcAft>
              <a:buFont typeface="Arial" pitchFamily="34" charset="0"/>
              <a:buChar char="•"/>
            </a:pPr>
            <a:r>
              <a:rPr lang="en-US" dirty="0" smtClean="0"/>
              <a:t>Global Economic Growth Outlook</a:t>
            </a:r>
          </a:p>
          <a:p>
            <a:pPr marL="514350" indent="-398463">
              <a:spcBef>
                <a:spcPts val="600"/>
              </a:spcBef>
              <a:spcAft>
                <a:spcPts val="1200"/>
              </a:spcAft>
              <a:buFont typeface="Arial" pitchFamily="34" charset="0"/>
              <a:buChar char="•"/>
            </a:pPr>
            <a:r>
              <a:rPr lang="en-US" dirty="0" smtClean="0"/>
              <a:t>Achievements of G20 and Impending Challenges </a:t>
            </a:r>
          </a:p>
          <a:p>
            <a:pPr marL="971550" lvl="1" indent="-398463">
              <a:spcBef>
                <a:spcPts val="600"/>
              </a:spcBef>
              <a:spcAft>
                <a:spcPts val="1200"/>
              </a:spcAft>
              <a:buFont typeface="Courier New" pitchFamily="49" charset="0"/>
              <a:buChar char="o"/>
            </a:pPr>
            <a:r>
              <a:rPr lang="en-US" dirty="0" smtClean="0"/>
              <a:t>Financial Sector Regulation </a:t>
            </a:r>
          </a:p>
          <a:p>
            <a:pPr marL="971550" lvl="1" indent="-398463">
              <a:spcBef>
                <a:spcPts val="600"/>
              </a:spcBef>
              <a:spcAft>
                <a:spcPts val="1200"/>
              </a:spcAft>
              <a:buFont typeface="Courier New" pitchFamily="49" charset="0"/>
              <a:buChar char="o"/>
            </a:pPr>
            <a:r>
              <a:rPr lang="en-US" dirty="0" smtClean="0"/>
              <a:t>Reforming International Monetary system</a:t>
            </a:r>
          </a:p>
          <a:p>
            <a:pPr marL="971550" lvl="1" indent="-398463">
              <a:spcBef>
                <a:spcPts val="600"/>
              </a:spcBef>
              <a:spcAft>
                <a:spcPts val="1200"/>
              </a:spcAft>
              <a:buFont typeface="Courier New" pitchFamily="49" charset="0"/>
              <a:buChar char="o"/>
            </a:pPr>
            <a:r>
              <a:rPr lang="en-US" dirty="0" smtClean="0"/>
              <a:t>Coordinating Global Macroeconomic Policy</a:t>
            </a:r>
          </a:p>
          <a:p>
            <a:pPr marL="1428750" lvl="2" indent="-398463">
              <a:spcBef>
                <a:spcPts val="600"/>
              </a:spcBef>
              <a:spcAft>
                <a:spcPts val="1200"/>
              </a:spcAft>
              <a:buFont typeface="Wingdings" pitchFamily="2" charset="2"/>
              <a:buChar char="§"/>
            </a:pPr>
            <a:r>
              <a:rPr lang="en-US" dirty="0" smtClean="0"/>
              <a:t>Monetary policy</a:t>
            </a:r>
          </a:p>
          <a:p>
            <a:pPr marL="1428750" lvl="2" indent="-398463">
              <a:spcBef>
                <a:spcPts val="600"/>
              </a:spcBef>
              <a:spcAft>
                <a:spcPts val="1200"/>
              </a:spcAft>
              <a:buFont typeface="Wingdings" pitchFamily="2" charset="2"/>
              <a:buChar char="§"/>
            </a:pPr>
            <a:r>
              <a:rPr lang="en-US" dirty="0" smtClean="0"/>
              <a:t>Austerity vs. Stimulus </a:t>
            </a:r>
          </a:p>
          <a:p>
            <a:pPr marL="514350" indent="-398463">
              <a:spcBef>
                <a:spcPts val="600"/>
              </a:spcBef>
              <a:spcAft>
                <a:spcPts val="1200"/>
              </a:spcAft>
              <a:buFont typeface="Arial" pitchFamily="34" charset="0"/>
              <a:buChar char="•"/>
            </a:pPr>
            <a:r>
              <a:rPr lang="en-US" dirty="0" smtClean="0"/>
              <a:t>Can Emerging Market Economies (EMEs) be the New Growth Pole?</a:t>
            </a:r>
          </a:p>
        </p:txBody>
      </p:sp>
      <p:sp>
        <p:nvSpPr>
          <p:cNvPr id="4" name="Slide Number Placeholder 3"/>
          <p:cNvSpPr>
            <a:spLocks noGrp="1"/>
          </p:cNvSpPr>
          <p:nvPr>
            <p:ph type="sldNum" sz="quarter" idx="12"/>
          </p:nvPr>
        </p:nvSpPr>
        <p:spPr/>
        <p:txBody>
          <a:bodyPr/>
          <a:lstStyle/>
          <a:p>
            <a:fld id="{2D9F0CF0-DB0A-46A3-9E50-A51DF377BDEA}"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33"/>
            <a:ext cx="8229600" cy="684767"/>
          </a:xfrm>
        </p:spPr>
        <p:txBody>
          <a:bodyPr>
            <a:normAutofit fontScale="90000"/>
          </a:bodyPr>
          <a:lstStyle/>
          <a:p>
            <a:r>
              <a:rPr lang="en-GB" dirty="0" smtClean="0"/>
              <a:t>Emerging New Growth Poles </a:t>
            </a:r>
            <a:endParaRPr lang="en-GB" dirty="0"/>
          </a:p>
        </p:txBody>
      </p:sp>
      <p:sp>
        <p:nvSpPr>
          <p:cNvPr id="3" name="Rectangle 2"/>
          <p:cNvSpPr/>
          <p:nvPr/>
        </p:nvSpPr>
        <p:spPr>
          <a:xfrm>
            <a:off x="457200" y="914400"/>
            <a:ext cx="8077200" cy="3816429"/>
          </a:xfrm>
          <a:prstGeom prst="rect">
            <a:avLst/>
          </a:prstGeom>
        </p:spPr>
        <p:txBody>
          <a:bodyPr wrap="square">
            <a:spAutoFit/>
          </a:bodyPr>
          <a:lstStyle/>
          <a:p>
            <a:pPr>
              <a:spcBef>
                <a:spcPts val="600"/>
              </a:spcBef>
              <a:spcAft>
                <a:spcPts val="600"/>
              </a:spcAft>
            </a:pPr>
            <a:r>
              <a:rPr lang="en-US" sz="1600" dirty="0" smtClean="0"/>
              <a:t>The group of six major emerging market economies (EMEs)—Brazil, China, India, Indonesia, South Korea, and Russia—is predicted to be the next growth pole driving global economic growth. </a:t>
            </a:r>
          </a:p>
          <a:p>
            <a:pPr>
              <a:spcBef>
                <a:spcPts val="600"/>
              </a:spcBef>
              <a:spcAft>
                <a:spcPts val="600"/>
              </a:spcAft>
            </a:pPr>
            <a:r>
              <a:rPr lang="en-US" sz="1600" dirty="0" smtClean="0"/>
              <a:t>However, in the current scenario, the growth model of some these successful EMEs—technological adaptation and reliance on export mainly fueled by advanced economies—may not be sustainable. </a:t>
            </a:r>
          </a:p>
          <a:p>
            <a:pPr>
              <a:spcBef>
                <a:spcPts val="600"/>
              </a:spcBef>
              <a:spcAft>
                <a:spcPts val="600"/>
              </a:spcAft>
            </a:pPr>
            <a:r>
              <a:rPr lang="en-US" sz="1600" dirty="0" smtClean="0"/>
              <a:t>Need for new source of global growth. </a:t>
            </a:r>
          </a:p>
          <a:p>
            <a:pPr>
              <a:spcBef>
                <a:spcPts val="600"/>
              </a:spcBef>
              <a:spcAft>
                <a:spcPts val="600"/>
              </a:spcAft>
            </a:pPr>
            <a:r>
              <a:rPr lang="en-US" sz="1600" dirty="0" smtClean="0"/>
              <a:t>The new growth poles should look inward and rely more on productivity gains and robust domestic consumption demand. </a:t>
            </a:r>
          </a:p>
          <a:p>
            <a:pPr>
              <a:spcBef>
                <a:spcPts val="600"/>
              </a:spcBef>
              <a:spcAft>
                <a:spcPts val="600"/>
              </a:spcAft>
            </a:pPr>
            <a:r>
              <a:rPr lang="en-US" sz="1600" dirty="0" smtClean="0"/>
              <a:t>The outlook for domestic consumption-driven growth from the EMEs look optimistic given demographic transitions in EMEs. </a:t>
            </a:r>
          </a:p>
          <a:p>
            <a:pPr>
              <a:spcBef>
                <a:spcPts val="600"/>
              </a:spcBef>
              <a:spcAft>
                <a:spcPts val="600"/>
              </a:spcAft>
            </a:pPr>
            <a:r>
              <a:rPr lang="en-US" sz="1600" dirty="0" smtClean="0"/>
              <a:t>This would help recovery in  advanced economies by boosting their exports. </a:t>
            </a:r>
          </a:p>
        </p:txBody>
      </p:sp>
      <p:sp>
        <p:nvSpPr>
          <p:cNvPr id="4" name="Slide Number Placeholder 3"/>
          <p:cNvSpPr>
            <a:spLocks noGrp="1"/>
          </p:cNvSpPr>
          <p:nvPr>
            <p:ph type="sldNum" sz="quarter" idx="12"/>
          </p:nvPr>
        </p:nvSpPr>
        <p:spPr/>
        <p:txBody>
          <a:bodyPr/>
          <a:lstStyle/>
          <a:p>
            <a:fld id="{2D9F0CF0-DB0A-46A3-9E50-A51DF377BDE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D9F0CF0-DB0A-46A3-9E50-A51DF377BDEA}" type="slidenum">
              <a:rPr lang="en-US" smtClean="0"/>
              <a:pPr/>
              <a:t>21</a:t>
            </a:fld>
            <a:endParaRPr lang="en-US"/>
          </a:p>
        </p:txBody>
      </p:sp>
      <p:graphicFrame>
        <p:nvGraphicFramePr>
          <p:cNvPr id="4" name="Chart 3"/>
          <p:cNvGraphicFramePr>
            <a:graphicFrameLocks/>
          </p:cNvGraphicFramePr>
          <p:nvPr/>
        </p:nvGraphicFramePr>
        <p:xfrm>
          <a:off x="762000" y="1200150"/>
          <a:ext cx="73914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457200" y="1033"/>
            <a:ext cx="8229600" cy="684767"/>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New Growth Poles... </a:t>
            </a:r>
            <a:endParaRPr kumimoji="0" lang="en-GB"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1219200" y="4629150"/>
            <a:ext cx="1868717" cy="276999"/>
          </a:xfrm>
          <a:prstGeom prst="rect">
            <a:avLst/>
          </a:prstGeom>
        </p:spPr>
        <p:txBody>
          <a:bodyPr wrap="none">
            <a:spAutoFit/>
          </a:bodyPr>
          <a:lstStyle/>
          <a:p>
            <a:r>
              <a:rPr lang="en-US" sz="1200" dirty="0" smtClean="0"/>
              <a:t>Source:  World Bank, 2011</a:t>
            </a:r>
            <a:endParaRPr lang="en-GB" sz="1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1033"/>
            <a:ext cx="8229600" cy="684767"/>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New Growth Poles... </a:t>
            </a:r>
            <a:endParaRPr kumimoji="0" lang="en-GB"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Rectangle 2"/>
          <p:cNvSpPr/>
          <p:nvPr/>
        </p:nvSpPr>
        <p:spPr>
          <a:xfrm>
            <a:off x="533400" y="735076"/>
            <a:ext cx="8077200" cy="3970318"/>
          </a:xfrm>
          <a:prstGeom prst="rect">
            <a:avLst/>
          </a:prstGeom>
        </p:spPr>
        <p:txBody>
          <a:bodyPr wrap="square">
            <a:spAutoFit/>
          </a:bodyPr>
          <a:lstStyle/>
          <a:p>
            <a:pPr>
              <a:spcBef>
                <a:spcPts val="600"/>
              </a:spcBef>
            </a:pPr>
            <a:r>
              <a:rPr lang="en-US" dirty="0" smtClean="0"/>
              <a:t>G20 may play a crucial role in the transition process: </a:t>
            </a:r>
          </a:p>
          <a:p>
            <a:pPr marL="682625" indent="-220663">
              <a:spcBef>
                <a:spcPts val="600"/>
              </a:spcBef>
              <a:buFont typeface="Arial" pitchFamily="34" charset="0"/>
              <a:buChar char="•"/>
            </a:pPr>
            <a:r>
              <a:rPr lang="en-US" sz="1600" dirty="0" smtClean="0"/>
              <a:t>More integration and new centers of economic power would bring in new challenges for economic diplomacy and coordination.</a:t>
            </a:r>
          </a:p>
          <a:p>
            <a:pPr marL="682625" indent="-220663">
              <a:spcBef>
                <a:spcPts val="600"/>
              </a:spcBef>
              <a:buFont typeface="Arial" pitchFamily="34" charset="0"/>
              <a:buChar char="•"/>
            </a:pPr>
            <a:r>
              <a:rPr lang="en-US" sz="1600" dirty="0" smtClean="0"/>
              <a:t>G20 may play a decisive role in coordinating global economic policy making, managing financial and trade integration, and developing appropriate policy and institutional responses (IFI governance) to promote global growth and reduce economic instability. </a:t>
            </a:r>
          </a:p>
          <a:p>
            <a:pPr>
              <a:spcBef>
                <a:spcPts val="600"/>
              </a:spcBef>
            </a:pPr>
            <a:r>
              <a:rPr lang="en-US" dirty="0" smtClean="0"/>
              <a:t>Key areas for G20 collaboration </a:t>
            </a:r>
          </a:p>
          <a:p>
            <a:pPr marL="682625" indent="-220663">
              <a:spcBef>
                <a:spcPts val="600"/>
              </a:spcBef>
              <a:buFont typeface="Arial" pitchFamily="34" charset="0"/>
              <a:buChar char="•"/>
            </a:pPr>
            <a:r>
              <a:rPr lang="en-US" sz="1600" dirty="0" smtClean="0"/>
              <a:t>Infrastructure investment will  </a:t>
            </a:r>
          </a:p>
          <a:p>
            <a:pPr marL="1139825" lvl="1" indent="-220663">
              <a:spcBef>
                <a:spcPts val="600"/>
              </a:spcBef>
              <a:buFont typeface="Courier New" pitchFamily="49" charset="0"/>
              <a:buChar char="o"/>
            </a:pPr>
            <a:r>
              <a:rPr lang="en-US" sz="1600" dirty="0" smtClean="0"/>
              <a:t>reduce supply constraints in EMEs and promote global demand as infrastructure is import-intensive</a:t>
            </a:r>
          </a:p>
          <a:p>
            <a:pPr marL="1139825" lvl="1" indent="-220663">
              <a:spcBef>
                <a:spcPts val="600"/>
              </a:spcBef>
              <a:buFont typeface="Courier New" pitchFamily="49" charset="0"/>
              <a:buChar char="o"/>
            </a:pPr>
            <a:r>
              <a:rPr lang="en-US" sz="1600" dirty="0" smtClean="0"/>
              <a:t>Require innovative new financing mechanisms: MDBs and BRICS Bank </a:t>
            </a:r>
          </a:p>
          <a:p>
            <a:pPr marL="682625" indent="-220663">
              <a:spcBef>
                <a:spcPts val="600"/>
              </a:spcBef>
              <a:buFont typeface="Arial" pitchFamily="34" charset="0"/>
              <a:buChar char="•"/>
            </a:pPr>
            <a:r>
              <a:rPr lang="en-US" sz="1600" dirty="0" smtClean="0"/>
              <a:t>Trade</a:t>
            </a:r>
          </a:p>
          <a:p>
            <a:pPr marL="1139825" lvl="1" indent="-220663">
              <a:spcBef>
                <a:spcPts val="600"/>
              </a:spcBef>
              <a:buFont typeface="Courier New" pitchFamily="49" charset="0"/>
              <a:buChar char="o"/>
            </a:pPr>
            <a:r>
              <a:rPr lang="en-US" sz="1600" dirty="0" smtClean="0"/>
              <a:t>Boosting global trade further by finding a solution to Doha standoff</a:t>
            </a:r>
            <a:endParaRPr lang="en-GB" sz="1600" dirty="0"/>
          </a:p>
        </p:txBody>
      </p:sp>
      <p:sp>
        <p:nvSpPr>
          <p:cNvPr id="4" name="Slide Number Placeholder 3"/>
          <p:cNvSpPr>
            <a:spLocks noGrp="1"/>
          </p:cNvSpPr>
          <p:nvPr>
            <p:ph type="sldNum" sz="quarter" idx="12"/>
          </p:nvPr>
        </p:nvSpPr>
        <p:spPr/>
        <p:txBody>
          <a:bodyPr/>
          <a:lstStyle/>
          <a:p>
            <a:fld id="{2D9F0CF0-DB0A-46A3-9E50-A51DF377BDE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D9F0CF0-DB0A-46A3-9E50-A51DF377BDEA}" type="slidenum">
              <a:rPr lang="en-US" smtClean="0"/>
              <a:pPr/>
              <a:t>23</a:t>
            </a:fld>
            <a:endParaRPr lang="en-US"/>
          </a:p>
        </p:txBody>
      </p:sp>
      <p:sp>
        <p:nvSpPr>
          <p:cNvPr id="1025" name="Rectangle 1"/>
          <p:cNvSpPr>
            <a:spLocks noChangeArrowheads="1"/>
          </p:cNvSpPr>
          <p:nvPr/>
        </p:nvSpPr>
        <p:spPr bwMode="auto">
          <a:xfrm>
            <a:off x="381000" y="609098"/>
            <a:ext cx="8382000" cy="43273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fontAlgn="base">
              <a:lnSpc>
                <a:spcPct val="100000"/>
              </a:lnSpc>
              <a:spcBef>
                <a:spcPct val="20000"/>
              </a:spcBef>
              <a:spcAft>
                <a:spcPct val="0"/>
              </a:spcAft>
              <a:buClrTx/>
              <a:buSzTx/>
              <a:buFont typeface="Arial" pitchFamily="34" charset="0"/>
              <a:buChar char="•"/>
              <a:tabLst/>
            </a:pPr>
            <a:r>
              <a:rPr lang="en-US" sz="1600" dirty="0" smtClean="0"/>
              <a:t>World economy is struggling to revive the economic growth. The fiscal and monetary policy space for stimulating growth is very limited in advanced economies because of stretched balance sheets of governments and central banks.</a:t>
            </a:r>
          </a:p>
          <a:p>
            <a:pPr marL="342900" marR="0" lvl="0" indent="-342900" algn="just" fontAlgn="base">
              <a:lnSpc>
                <a:spcPct val="100000"/>
              </a:lnSpc>
              <a:spcBef>
                <a:spcPct val="20000"/>
              </a:spcBef>
              <a:spcAft>
                <a:spcPct val="0"/>
              </a:spcAft>
              <a:buClrTx/>
              <a:buSzTx/>
              <a:buFont typeface="Arial" pitchFamily="34" charset="0"/>
              <a:buChar char="•"/>
              <a:tabLst/>
            </a:pPr>
            <a:endParaRPr lang="en-US" sz="1600" dirty="0" smtClean="0"/>
          </a:p>
          <a:p>
            <a:pPr marL="342900" marR="0" lvl="0" indent="-342900" algn="just" fontAlgn="base">
              <a:lnSpc>
                <a:spcPct val="100000"/>
              </a:lnSpc>
              <a:spcBef>
                <a:spcPct val="20000"/>
              </a:spcBef>
              <a:spcAft>
                <a:spcPct val="0"/>
              </a:spcAft>
              <a:buClrTx/>
              <a:buSzTx/>
              <a:buFont typeface="Arial" pitchFamily="34" charset="0"/>
              <a:buChar char="•"/>
              <a:tabLst/>
            </a:pPr>
            <a:r>
              <a:rPr lang="en-US" sz="1600" dirty="0" smtClean="0"/>
              <a:t>Spillover from advanced economies has affected the economic growth in emerging market economies (EMEs); nevertheless, they are still growing at healthy rate. If EMEs resolve their domestic problems, they can attain the high growth trajectory and become engines of growth for the world economy.</a:t>
            </a:r>
          </a:p>
          <a:p>
            <a:pPr marL="342900" marR="0" lvl="0" indent="-342900" algn="just" fontAlgn="base">
              <a:lnSpc>
                <a:spcPct val="100000"/>
              </a:lnSpc>
              <a:spcBef>
                <a:spcPct val="20000"/>
              </a:spcBef>
              <a:spcAft>
                <a:spcPct val="0"/>
              </a:spcAft>
              <a:buClrTx/>
              <a:buSzTx/>
              <a:buFont typeface="Arial" pitchFamily="34" charset="0"/>
              <a:buChar char="•"/>
              <a:tabLst/>
            </a:pPr>
            <a:endParaRPr lang="en-US" sz="1600" dirty="0" smtClean="0"/>
          </a:p>
          <a:p>
            <a:pPr marL="342900" marR="0" lvl="0" indent="-342900" algn="just" fontAlgn="base">
              <a:lnSpc>
                <a:spcPct val="100000"/>
              </a:lnSpc>
              <a:spcBef>
                <a:spcPct val="20000"/>
              </a:spcBef>
              <a:spcAft>
                <a:spcPct val="0"/>
              </a:spcAft>
              <a:buClrTx/>
              <a:buSzTx/>
              <a:buFont typeface="Arial" pitchFamily="34" charset="0"/>
              <a:buChar char="•"/>
              <a:tabLst/>
            </a:pPr>
            <a:r>
              <a:rPr lang="en-US" sz="1600" dirty="0" smtClean="0"/>
              <a:t>Risk aversion in the financial market has declined in recent months; however, several unresolved issues are weighing down on the markets. </a:t>
            </a:r>
          </a:p>
          <a:p>
            <a:pPr marL="342900" marR="0" lvl="0" indent="-342900" algn="just" fontAlgn="base">
              <a:lnSpc>
                <a:spcPct val="100000"/>
              </a:lnSpc>
              <a:spcBef>
                <a:spcPct val="20000"/>
              </a:spcBef>
              <a:spcAft>
                <a:spcPct val="0"/>
              </a:spcAft>
              <a:buClrTx/>
              <a:buSzTx/>
              <a:buFont typeface="Arial" pitchFamily="34" charset="0"/>
              <a:buChar char="•"/>
              <a:tabLst/>
            </a:pPr>
            <a:endParaRPr lang="en-US" sz="1600" dirty="0" smtClean="0"/>
          </a:p>
          <a:p>
            <a:pPr marL="342900" marR="0" lvl="0" indent="-342900" algn="just" fontAlgn="base">
              <a:lnSpc>
                <a:spcPct val="100000"/>
              </a:lnSpc>
              <a:spcBef>
                <a:spcPct val="20000"/>
              </a:spcBef>
              <a:spcAft>
                <a:spcPct val="0"/>
              </a:spcAft>
              <a:buClrTx/>
              <a:buSzTx/>
              <a:buFont typeface="Arial" pitchFamily="34" charset="0"/>
              <a:buChar char="•"/>
              <a:tabLst/>
            </a:pPr>
            <a:r>
              <a:rPr lang="en-US" sz="1600" dirty="0" smtClean="0"/>
              <a:t> G20’s push for Basel III is an important step in making the global financial system safe, however, it needs to address the concerns of well regulated and credit starved countries like India.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endParaRPr>
          </a:p>
        </p:txBody>
      </p:sp>
      <p:sp>
        <p:nvSpPr>
          <p:cNvPr id="4" name="Title 1"/>
          <p:cNvSpPr txBox="1">
            <a:spLocks/>
          </p:cNvSpPr>
          <p:nvPr/>
        </p:nvSpPr>
        <p:spPr>
          <a:xfrm>
            <a:off x="457200" y="1033"/>
            <a:ext cx="8229600" cy="684767"/>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400" b="0" i="0" u="none" strike="noStrike" kern="1200" cap="none" spc="0" normalizeH="0" baseline="0" noProof="0" dirty="0" smtClean="0">
                <a:ln>
                  <a:noFill/>
                </a:ln>
                <a:solidFill>
                  <a:schemeClr val="tx1"/>
                </a:solidFill>
                <a:effectLst/>
                <a:uLnTx/>
                <a:uFillTx/>
                <a:latin typeface="+mj-lt"/>
                <a:ea typeface="+mj-ea"/>
                <a:cs typeface="+mj-cs"/>
              </a:rPr>
              <a:t>Conclusion</a:t>
            </a:r>
            <a:endParaRPr kumimoji="0" lang="en-GB"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885950"/>
            <a:ext cx="8229600" cy="857250"/>
          </a:xfrm>
        </p:spPr>
        <p:txBody>
          <a:bodyPr/>
          <a:lstStyle/>
          <a:p>
            <a:r>
              <a:rPr lang="en-GB" dirty="0" smtClean="0"/>
              <a:t>Thank you</a:t>
            </a:r>
            <a:endParaRPr lang="en-GB" dirty="0"/>
          </a:p>
        </p:txBody>
      </p:sp>
      <p:sp>
        <p:nvSpPr>
          <p:cNvPr id="3" name="Slide Number Placeholder 2"/>
          <p:cNvSpPr>
            <a:spLocks noGrp="1"/>
          </p:cNvSpPr>
          <p:nvPr>
            <p:ph type="sldNum" sz="quarter" idx="12"/>
          </p:nvPr>
        </p:nvSpPr>
        <p:spPr/>
        <p:txBody>
          <a:bodyPr/>
          <a:lstStyle/>
          <a:p>
            <a:fld id="{2D9F0CF0-DB0A-46A3-9E50-A51DF377BDEA}"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81000" y="0"/>
            <a:ext cx="8229600" cy="47982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i="0" u="none" strike="noStrike" kern="1200" cap="none" spc="0" normalizeH="0" baseline="0" noProof="0" dirty="0" smtClean="0">
                <a:ln>
                  <a:noFill/>
                </a:ln>
                <a:solidFill>
                  <a:schemeClr val="tx1"/>
                </a:solidFill>
                <a:effectLst/>
                <a:uLnTx/>
                <a:uFillTx/>
                <a:latin typeface="+mj-lt"/>
                <a:ea typeface="+mj-ea"/>
                <a:cs typeface="+mj-cs"/>
              </a:rPr>
              <a:t>Global Economic Growth </a:t>
            </a:r>
            <a:r>
              <a:rPr kumimoji="0" lang="en-US" sz="4400" i="0" u="none" strike="noStrike" kern="1200" cap="none" spc="0" normalizeH="0" baseline="0" noProof="0" dirty="0" err="1" smtClean="0">
                <a:ln>
                  <a:noFill/>
                </a:ln>
                <a:solidFill>
                  <a:schemeClr val="tx1"/>
                </a:solidFill>
                <a:effectLst/>
                <a:uLnTx/>
                <a:uFillTx/>
                <a:latin typeface="+mj-lt"/>
                <a:ea typeface="+mj-ea"/>
                <a:cs typeface="+mj-cs"/>
              </a:rPr>
              <a:t>Outl</a:t>
            </a:r>
            <a:r>
              <a:rPr lang="en-US" sz="4400" dirty="0" err="1" smtClean="0">
                <a:latin typeface="+mj-lt"/>
                <a:ea typeface="+mj-ea"/>
                <a:cs typeface="+mj-cs"/>
              </a:rPr>
              <a:t>ook</a:t>
            </a:r>
            <a:endParaRPr kumimoji="0" lang="en-US" sz="4400" i="0" u="none" strike="noStrike" kern="1200" cap="none" spc="0" normalizeH="0" baseline="0" noProof="0" dirty="0">
              <a:ln>
                <a:noFill/>
              </a:ln>
              <a:solidFill>
                <a:schemeClr val="tx1"/>
              </a:solidFill>
              <a:effectLst/>
              <a:uLnTx/>
              <a:uFillTx/>
              <a:latin typeface="+mj-lt"/>
              <a:ea typeface="+mj-ea"/>
              <a:cs typeface="+mj-cs"/>
            </a:endParaRPr>
          </a:p>
        </p:txBody>
      </p:sp>
      <p:sp>
        <p:nvSpPr>
          <p:cNvPr id="3" name="Rectangle 2"/>
          <p:cNvSpPr/>
          <p:nvPr/>
        </p:nvSpPr>
        <p:spPr>
          <a:xfrm>
            <a:off x="457200" y="895350"/>
            <a:ext cx="8077200" cy="3739485"/>
          </a:xfrm>
          <a:prstGeom prst="rect">
            <a:avLst/>
          </a:prstGeom>
        </p:spPr>
        <p:txBody>
          <a:bodyPr wrap="square">
            <a:spAutoFit/>
          </a:bodyPr>
          <a:lstStyle/>
          <a:p>
            <a:pPr algn="just">
              <a:spcBef>
                <a:spcPts val="600"/>
              </a:spcBef>
              <a:spcAft>
                <a:spcPts val="600"/>
              </a:spcAft>
            </a:pPr>
            <a:r>
              <a:rPr lang="en-US" sz="1600" dirty="0" smtClean="0"/>
              <a:t>No significant upturn in the offing: the latest WEO forecasts only a gradual strengthening of global economic activity. </a:t>
            </a:r>
          </a:p>
          <a:p>
            <a:pPr marL="461963" indent="-293688" algn="just">
              <a:spcBef>
                <a:spcPts val="600"/>
              </a:spcBef>
              <a:spcAft>
                <a:spcPts val="600"/>
              </a:spcAft>
              <a:buFont typeface="Calibri" pitchFamily="34" charset="0"/>
              <a:buChar char="―"/>
            </a:pPr>
            <a:r>
              <a:rPr lang="en-US" sz="1400" dirty="0" smtClean="0"/>
              <a:t>Global growth is projected at 3.3 per cent and 3.6 per cent in 2012 and 2013, respectively.</a:t>
            </a:r>
          </a:p>
          <a:p>
            <a:pPr marL="461963" indent="-293688" algn="just">
              <a:spcBef>
                <a:spcPts val="600"/>
              </a:spcBef>
              <a:spcAft>
                <a:spcPts val="600"/>
              </a:spcAft>
              <a:buFont typeface="Calibri" pitchFamily="34" charset="0"/>
              <a:buChar char="―"/>
            </a:pPr>
            <a:r>
              <a:rPr lang="en-US" sz="1400" dirty="0" smtClean="0"/>
              <a:t>The US economy is performing better than its G7 peers. It is projected to grow by 2.2 per cent in 2012 and 2.1 per cent in 2013. </a:t>
            </a:r>
          </a:p>
          <a:p>
            <a:pPr marL="461963" indent="-293688" algn="just">
              <a:spcBef>
                <a:spcPts val="600"/>
              </a:spcBef>
              <a:spcAft>
                <a:spcPts val="600"/>
              </a:spcAft>
              <a:buFont typeface="Calibri" pitchFamily="34" charset="0"/>
              <a:buChar char="―"/>
            </a:pPr>
            <a:r>
              <a:rPr lang="en-US" sz="1400" dirty="0" smtClean="0"/>
              <a:t>Real GDP growth in the Euro Area to decline by 0.4 per cent in 2012. </a:t>
            </a:r>
          </a:p>
          <a:p>
            <a:pPr marL="919163" lvl="1" indent="-293688" algn="just">
              <a:spcBef>
                <a:spcPts val="600"/>
              </a:spcBef>
              <a:spcAft>
                <a:spcPts val="600"/>
              </a:spcAft>
              <a:buFont typeface="Arial" pitchFamily="34" charset="0"/>
              <a:buChar char="•"/>
            </a:pPr>
            <a:r>
              <a:rPr lang="en-US" sz="1300" dirty="0" smtClean="0"/>
              <a:t>The core economies are expected to see a positive  but low growth throughout 2012 </a:t>
            </a:r>
          </a:p>
          <a:p>
            <a:pPr marL="919163" lvl="1" indent="-293688" algn="just">
              <a:spcBef>
                <a:spcPts val="600"/>
              </a:spcBef>
              <a:spcAft>
                <a:spcPts val="600"/>
              </a:spcAft>
              <a:buFont typeface="Arial" pitchFamily="34" charset="0"/>
              <a:buChar char="•"/>
            </a:pPr>
            <a:r>
              <a:rPr lang="en-US" sz="1300" dirty="0" smtClean="0"/>
              <a:t>The periphery is likely to suffer contraction in 2012 though will begin to recover in 2013 </a:t>
            </a:r>
          </a:p>
          <a:p>
            <a:pPr marL="461963" indent="-293688" algn="just">
              <a:spcBef>
                <a:spcPts val="600"/>
              </a:spcBef>
              <a:spcAft>
                <a:spcPts val="600"/>
              </a:spcAft>
              <a:buFont typeface="Calibri" pitchFamily="34" charset="0"/>
              <a:buChar char="―"/>
            </a:pPr>
            <a:r>
              <a:rPr lang="en-US" sz="1400" dirty="0" smtClean="0"/>
              <a:t>Emerging and developing economies to grow at 5.3 per cent in 2012 and at 5.6 per cent in 2013.</a:t>
            </a:r>
          </a:p>
          <a:p>
            <a:pPr marL="919163" lvl="1" indent="-293688" algn="just">
              <a:spcBef>
                <a:spcPts val="600"/>
              </a:spcBef>
              <a:spcAft>
                <a:spcPts val="600"/>
              </a:spcAft>
              <a:buFont typeface="Arial" pitchFamily="34" charset="0"/>
              <a:buChar char="•"/>
            </a:pPr>
            <a:r>
              <a:rPr lang="en-US" sz="1300" dirty="0" smtClean="0"/>
              <a:t>The spillovers from the advanced economies—weak demand and uncertainty from insufficient response to the challenges by policy makers—along with country-specific factors have slowed GDP growth in emerging economies. </a:t>
            </a:r>
          </a:p>
        </p:txBody>
      </p:sp>
      <p:sp>
        <p:nvSpPr>
          <p:cNvPr id="4" name="Slide Number Placeholder 3"/>
          <p:cNvSpPr>
            <a:spLocks noGrp="1"/>
          </p:cNvSpPr>
          <p:nvPr>
            <p:ph type="sldNum" sz="quarter" idx="12"/>
          </p:nvPr>
        </p:nvSpPr>
        <p:spPr/>
        <p:txBody>
          <a:bodyPr/>
          <a:lstStyle/>
          <a:p>
            <a:fld id="{2D9F0CF0-DB0A-46A3-9E50-A51DF377BDE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285751"/>
          <a:ext cx="8534400" cy="4571999"/>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2D9F0CF0-DB0A-46A3-9E50-A51DF377BDE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304800" y="228600"/>
          <a:ext cx="8458200" cy="4629150"/>
        </p:xfrm>
        <a:graphic>
          <a:graphicData uri="http://schemas.openxmlformats.org/drawingml/2006/chart">
            <c:chart xmlns:c="http://schemas.openxmlformats.org/drawingml/2006/chart" xmlns:r="http://schemas.openxmlformats.org/officeDocument/2006/relationships" r:id="rId2"/>
          </a:graphicData>
        </a:graphic>
      </p:graphicFrame>
      <p:sp>
        <p:nvSpPr>
          <p:cNvPr id="3" name="Slide Number Placeholder 2"/>
          <p:cNvSpPr>
            <a:spLocks noGrp="1"/>
          </p:cNvSpPr>
          <p:nvPr>
            <p:ph type="sldNum" sz="quarter" idx="12"/>
          </p:nvPr>
        </p:nvSpPr>
        <p:spPr/>
        <p:txBody>
          <a:bodyPr/>
          <a:lstStyle/>
          <a:p>
            <a:fld id="{2D9F0CF0-DB0A-46A3-9E50-A51DF377BDE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379"/>
            <a:ext cx="8229600" cy="667029"/>
          </a:xfrm>
        </p:spPr>
        <p:txBody>
          <a:bodyPr>
            <a:noAutofit/>
          </a:bodyPr>
          <a:lstStyle/>
          <a:p>
            <a:r>
              <a:rPr lang="en-US" dirty="0" smtClean="0"/>
              <a:t>Financial Regulation</a:t>
            </a:r>
            <a:endParaRPr lang="en-US" dirty="0"/>
          </a:p>
        </p:txBody>
      </p:sp>
      <p:sp>
        <p:nvSpPr>
          <p:cNvPr id="3" name="Content Placeholder 2"/>
          <p:cNvSpPr>
            <a:spLocks noGrp="1"/>
          </p:cNvSpPr>
          <p:nvPr>
            <p:ph idx="1"/>
          </p:nvPr>
        </p:nvSpPr>
        <p:spPr>
          <a:xfrm>
            <a:off x="304800" y="742950"/>
            <a:ext cx="8458200" cy="3886200"/>
          </a:xfrm>
        </p:spPr>
        <p:txBody>
          <a:bodyPr>
            <a:noAutofit/>
          </a:bodyPr>
          <a:lstStyle/>
          <a:p>
            <a:pPr lvl="0">
              <a:spcBef>
                <a:spcPts val="600"/>
              </a:spcBef>
              <a:spcAft>
                <a:spcPts val="600"/>
              </a:spcAft>
            </a:pPr>
            <a:r>
              <a:rPr lang="en-US" sz="1800" dirty="0" smtClean="0"/>
              <a:t>The G20 has made substantial progress on financial sector reforms—especially on </a:t>
            </a:r>
          </a:p>
          <a:p>
            <a:pPr lvl="1">
              <a:spcBef>
                <a:spcPts val="600"/>
              </a:spcBef>
              <a:spcAft>
                <a:spcPts val="600"/>
              </a:spcAft>
            </a:pPr>
            <a:r>
              <a:rPr lang="en-US" sz="1400" dirty="0" smtClean="0"/>
              <a:t>Endorsing the Basel III framework for improving the quality and level of capital, liquidity and capital buffers, and reducing leverage</a:t>
            </a:r>
          </a:p>
          <a:p>
            <a:pPr lvl="1">
              <a:spcBef>
                <a:spcPts val="600"/>
              </a:spcBef>
              <a:spcAft>
                <a:spcPts val="600"/>
              </a:spcAft>
            </a:pPr>
            <a:r>
              <a:rPr lang="en-US" sz="1400" dirty="0" smtClean="0"/>
              <a:t>Measures to indentify global SIFIs (G-SIFIs), framework for better resolution and supervision, and supplementary prudential requirements for increasing their loss absorbency capacity; extending this framework to domestically significant banks, non-banks and insurance companies</a:t>
            </a:r>
          </a:p>
          <a:p>
            <a:pPr lvl="1">
              <a:spcBef>
                <a:spcPts val="600"/>
              </a:spcBef>
              <a:spcAft>
                <a:spcPts val="600"/>
              </a:spcAft>
            </a:pPr>
            <a:r>
              <a:rPr lang="en-US" sz="1400" dirty="0" smtClean="0"/>
              <a:t>Mandating all trading of standardized OTC derivatives on exchanges or on electronic trading platforms, clearance through central counterparties (CCPs) and reporting to trade repositories (TRs)</a:t>
            </a:r>
          </a:p>
          <a:p>
            <a:pPr lvl="0">
              <a:spcBef>
                <a:spcPts val="600"/>
              </a:spcBef>
              <a:spcAft>
                <a:spcPts val="600"/>
              </a:spcAft>
            </a:pPr>
            <a:r>
              <a:rPr lang="en-US" sz="1800" dirty="0" smtClean="0"/>
              <a:t>However, recent studies show that</a:t>
            </a:r>
          </a:p>
          <a:p>
            <a:pPr lvl="1">
              <a:spcBef>
                <a:spcPts val="600"/>
              </a:spcBef>
              <a:spcAft>
                <a:spcPts val="600"/>
              </a:spcAft>
            </a:pPr>
            <a:r>
              <a:rPr lang="en-US" sz="1400" dirty="0" smtClean="0"/>
              <a:t>Enhanced capital </a:t>
            </a:r>
            <a:r>
              <a:rPr lang="en-US" sz="1400" dirty="0"/>
              <a:t>and liquidity buffers </a:t>
            </a:r>
            <a:r>
              <a:rPr lang="en-US" sz="1400" dirty="0" smtClean="0"/>
              <a:t>have beneficial effects </a:t>
            </a:r>
            <a:r>
              <a:rPr lang="en-US" sz="1400" dirty="0"/>
              <a:t>on emerging market </a:t>
            </a:r>
            <a:r>
              <a:rPr lang="en-US" sz="1400" dirty="0" smtClean="0"/>
              <a:t>economies; however, their effect is not significant for advanced economies as magnitude and quality of buffers are insufficient  (GFSR, 2012). </a:t>
            </a:r>
          </a:p>
          <a:p>
            <a:pPr lvl="1">
              <a:spcBef>
                <a:spcPts val="600"/>
              </a:spcBef>
              <a:spcAft>
                <a:spcPts val="600"/>
              </a:spcAft>
            </a:pPr>
            <a:r>
              <a:rPr lang="en-US" sz="1400" dirty="0" smtClean="0"/>
              <a:t>Though financial </a:t>
            </a:r>
            <a:r>
              <a:rPr lang="en-US" sz="1400" dirty="0"/>
              <a:t>buffers are generally </a:t>
            </a:r>
            <a:r>
              <a:rPr lang="en-US" sz="1400" dirty="0" smtClean="0"/>
              <a:t>beneficial, beyond </a:t>
            </a:r>
            <a:r>
              <a:rPr lang="en-US" sz="1400" dirty="0"/>
              <a:t>certain </a:t>
            </a:r>
            <a:r>
              <a:rPr lang="en-US" sz="1400" dirty="0" smtClean="0"/>
              <a:t>levels they tend to lower economic growth, and increase output volatility and financial stress (GFSR , 2012)</a:t>
            </a:r>
          </a:p>
          <a:p>
            <a:pPr marL="4763" lvl="1" indent="-4763">
              <a:spcBef>
                <a:spcPts val="600"/>
              </a:spcBef>
              <a:buNone/>
            </a:pPr>
            <a:endParaRPr lang="en-US" sz="1300" dirty="0" smtClean="0"/>
          </a:p>
        </p:txBody>
      </p:sp>
      <p:sp>
        <p:nvSpPr>
          <p:cNvPr id="4" name="Slide Number Placeholder 3"/>
          <p:cNvSpPr>
            <a:spLocks noGrp="1"/>
          </p:cNvSpPr>
          <p:nvPr>
            <p:ph type="sldNum" sz="quarter" idx="12"/>
          </p:nvPr>
        </p:nvSpPr>
        <p:spPr/>
        <p:txBody>
          <a:bodyPr/>
          <a:lstStyle/>
          <a:p>
            <a:fld id="{2D9F0CF0-DB0A-46A3-9E50-A51DF377BDE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71500"/>
          </a:xfrm>
        </p:spPr>
        <p:txBody>
          <a:bodyPr>
            <a:normAutofit fontScale="90000"/>
          </a:bodyPr>
          <a:lstStyle/>
          <a:p>
            <a:r>
              <a:rPr lang="en-US" dirty="0"/>
              <a:t>Financial Sector </a:t>
            </a:r>
            <a:r>
              <a:rPr lang="en-US" dirty="0" smtClean="0"/>
              <a:t>Vulnerabilities</a:t>
            </a:r>
            <a:endParaRPr lang="en-US" dirty="0"/>
          </a:p>
        </p:txBody>
      </p:sp>
      <p:sp>
        <p:nvSpPr>
          <p:cNvPr id="3" name="Content Placeholder 2"/>
          <p:cNvSpPr>
            <a:spLocks noGrp="1"/>
          </p:cNvSpPr>
          <p:nvPr>
            <p:ph idx="1"/>
          </p:nvPr>
        </p:nvSpPr>
        <p:spPr>
          <a:xfrm>
            <a:off x="381000" y="742950"/>
            <a:ext cx="8305800" cy="3943350"/>
          </a:xfrm>
        </p:spPr>
        <p:txBody>
          <a:bodyPr>
            <a:noAutofit/>
          </a:bodyPr>
          <a:lstStyle/>
          <a:p>
            <a:pPr lvl="0">
              <a:spcBef>
                <a:spcPts val="600"/>
              </a:spcBef>
            </a:pPr>
            <a:r>
              <a:rPr lang="en-US" sz="1600" dirty="0" smtClean="0"/>
              <a:t>Several unresolved short-term issues are weighing down on the global financial markets: </a:t>
            </a:r>
          </a:p>
          <a:p>
            <a:pPr lvl="1">
              <a:spcBef>
                <a:spcPts val="600"/>
              </a:spcBef>
            </a:pPr>
            <a:r>
              <a:rPr lang="en-US" sz="1400" dirty="0" smtClean="0"/>
              <a:t>Risks remain elevated due to the inability of advanced economies to effect credible fiscal consolidation plans, recession in the Euro area and slowdown in emerging economies.</a:t>
            </a:r>
          </a:p>
          <a:p>
            <a:pPr lvl="1">
              <a:spcBef>
                <a:spcPts val="600"/>
              </a:spcBef>
            </a:pPr>
            <a:r>
              <a:rPr lang="en-US" sz="1400" dirty="0" smtClean="0"/>
              <a:t>Slowdown in the global economy, which further deteriorates the balance sheet of financial institutions and sovereigns</a:t>
            </a:r>
          </a:p>
          <a:p>
            <a:pPr lvl="1">
              <a:spcBef>
                <a:spcPts val="600"/>
              </a:spcBef>
            </a:pPr>
            <a:r>
              <a:rPr lang="en-US" sz="1400" dirty="0" smtClean="0"/>
              <a:t>The lack of consensus on direct recapitalization of banks in Europe and on introducing a banking union has increased the risk perception </a:t>
            </a:r>
          </a:p>
          <a:p>
            <a:pPr lvl="1">
              <a:spcBef>
                <a:spcPts val="600"/>
              </a:spcBef>
            </a:pPr>
            <a:r>
              <a:rPr lang="en-US" sz="1400" dirty="0" smtClean="0"/>
              <a:t>One of the immediate concerns is the looming ‘Fiscal Cliff’ in the US. </a:t>
            </a:r>
          </a:p>
          <a:p>
            <a:pPr lvl="1">
              <a:spcBef>
                <a:spcPts val="600"/>
              </a:spcBef>
            </a:pPr>
            <a:r>
              <a:rPr lang="en-US" sz="1400" dirty="0" smtClean="0"/>
              <a:t>However, uninterrupted recovery of US housing markets in the past two quarters is one of the few positive developments for financial markets.</a:t>
            </a:r>
          </a:p>
          <a:p>
            <a:pPr lvl="0">
              <a:spcBef>
                <a:spcPts val="600"/>
              </a:spcBef>
            </a:pPr>
            <a:r>
              <a:rPr lang="en-US" sz="1600" dirty="0" smtClean="0"/>
              <a:t>An assurance to “buy an unlimited amount of Euro zone sovereign debt” by the </a:t>
            </a:r>
            <a:r>
              <a:rPr lang="en-US" sz="1600" dirty="0"/>
              <a:t>European Central </a:t>
            </a:r>
            <a:r>
              <a:rPr lang="en-US" sz="1600" dirty="0" smtClean="0"/>
              <a:t>Bank under the outright monetary transactions (OMT) has lowered </a:t>
            </a:r>
            <a:r>
              <a:rPr lang="en-US" sz="1600" dirty="0"/>
              <a:t>the risk </a:t>
            </a:r>
            <a:r>
              <a:rPr lang="en-US" sz="1600" dirty="0" smtClean="0"/>
              <a:t>perception in </a:t>
            </a:r>
            <a:r>
              <a:rPr lang="en-US" sz="1600" dirty="0"/>
              <a:t>peripheral Euro area countries</a:t>
            </a:r>
            <a:r>
              <a:rPr lang="en-US" sz="1600" dirty="0" smtClean="0"/>
              <a:t>. </a:t>
            </a:r>
          </a:p>
          <a:p>
            <a:pPr lvl="1">
              <a:spcBef>
                <a:spcPts val="600"/>
              </a:spcBef>
            </a:pPr>
            <a:r>
              <a:rPr lang="en-US" sz="1400" dirty="0" smtClean="0"/>
              <a:t>The bond yield on Spain and Italy has declined sharply post OMT announcement.</a:t>
            </a:r>
          </a:p>
          <a:p>
            <a:pPr lvl="1">
              <a:spcBef>
                <a:spcPts val="600"/>
              </a:spcBef>
            </a:pPr>
            <a:r>
              <a:rPr lang="en-US" sz="1400" dirty="0" smtClean="0"/>
              <a:t> Credit default swap (CDS) on Spanish, Italian and Portuguese sovereign bonds declined.</a:t>
            </a:r>
          </a:p>
          <a:p>
            <a:pPr lvl="0">
              <a:spcBef>
                <a:spcPts val="600"/>
              </a:spcBef>
              <a:spcAft>
                <a:spcPts val="600"/>
              </a:spcAft>
            </a:pPr>
            <a:endParaRPr lang="en-US" sz="1400" dirty="0" smtClean="0"/>
          </a:p>
        </p:txBody>
      </p:sp>
      <p:sp>
        <p:nvSpPr>
          <p:cNvPr id="4" name="Slide Number Placeholder 3"/>
          <p:cNvSpPr>
            <a:spLocks noGrp="1"/>
          </p:cNvSpPr>
          <p:nvPr>
            <p:ph type="sldNum" sz="quarter" idx="12"/>
          </p:nvPr>
        </p:nvSpPr>
        <p:spPr/>
        <p:txBody>
          <a:bodyPr/>
          <a:lstStyle/>
          <a:p>
            <a:fld id="{2D9F0CF0-DB0A-46A3-9E50-A51DF377BDE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lt;Chart&gt;&lt;ImageInfo Version=&quot;5.1.0.1431&quot; GUID=&quot;f8865409a3eb4b71a94200ba766d7cbf&quot; DsId=&quot;ZIER008&quot; T1SubID=&quot;&quot; Width=&quot;416&quot; Height=&quot;302&quot; Format=&quot;emf&quot; ChartGroupUID=&quot;9b241850-09d1-41ec-8799-6afec2b3ddce&quot; GroupName=&quot;RS&quot; ChartName=&quot;Chart -11 Long term government bond yield&quot; ChartStyleName=&quot;&quot; GroupNameEncoded=&quot;RS&quot; ChartNameEncoded=&quot;Chart+-11+Long+term+government+bond+yield&quot; ChartStyleNameEncoded=&quot;&quot; ShortCode=&quot;&quot; ChartOwner=&quot;ZIER008&quot; TemplateId=&quot;&quot; TemplateName=&quot;&quot; TemplateNameEncoded=&quot;&quot; EditionId=&quot;&quot; EditionGenerationDate=&quot;&quot; ExportChartsIn=&quot;CurrentDoc&quot; ExportChartsTo=&quot; &quot; ExportChartAs=&quot; &quot; SpecifiedCellRow=&quot;0&quot; SpecifiedCellCol=&quot;0&quot; NoofColumns=&quot;1&quot; NoofChartPerPage=&quot;0&quot; SpaceBetweenCharts=&quot;2&quot; SpaceBetweenRowChart=&quot;2&quot; Transparent=&quot;0&quot; NoofRows=&quot;1&quot; LeftMargin=&quot;0&quot; RightMargin=&quot;0&quot; TopMargin=&quot;0&quot; FootMargin=&quot;0&quot; Orientation=&quot;&quot; FileNameTemplate=&quot;&quot; ImageFileName=&quot;&quot; ChartTitle=&quot;Long term government bond yield &quot; /&gt;&lt;/Chart&gt;"/>
          <p:cNvPicPr>
            <a:picLocks noChangeArrowheads="1"/>
          </p:cNvPicPr>
          <p:nvPr/>
        </p:nvPicPr>
        <p:blipFill>
          <a:blip r:embed="rId2" cstate="print"/>
          <a:srcRect/>
          <a:stretch>
            <a:fillRect/>
          </a:stretch>
        </p:blipFill>
        <p:spPr bwMode="auto">
          <a:xfrm>
            <a:off x="381000" y="400050"/>
            <a:ext cx="8305800" cy="43434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2D9F0CF0-DB0A-46A3-9E50-A51DF377BDE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t;Chart&gt;&lt;ImageInfo Version=&quot;5.1.0.1431&quot; GUID=&quot;7b29c9675be34f969d75f35fa986e0c1&quot; DsId=&quot;ZIER008&quot; T1SubID=&quot;&quot; Width=&quot;416&quot; Height=&quot;302&quot; Format=&quot;emf&quot; ChartGroupUID=&quot;830afa79-94e9-4e90-a894-4f9834cdb6ff&quot; GroupName=&quot;RS&quot; ChartName=&quot;Chart - 13 Sovereign and Financial Sector CDS (5 Year Senior)&quot; ChartStyleName=&quot;&quot; GroupNameEncoded=&quot;RS&quot; ChartNameEncoded=&quot;Chart+%e2%80%93+13+Sovereign+and+Financial+Sector+CDS+(5+Year+Senior)&quot; ChartStyleNameEncoded=&quot;&quot; ShortCode=&quot;&quot; ChartOwner=&quot;ZIER008&quot; TemplateId=&quot;&quot; TemplateName=&quot;&quot; TemplateNameEncoded=&quot;&quot; EditionId=&quot;&quot; EditionGenerationDate=&quot;&quot; ExportChartsIn=&quot;CurrentDoc&quot; ExportChartsTo=&quot; &quot; ExportChartAs=&quot; &quot; SpecifiedCellRow=&quot;0&quot; SpecifiedCellCol=&quot;0&quot; NoofColumns=&quot;1&quot; NoofChartPerPage=&quot;0&quot; SpaceBetweenCharts=&quot;2&quot; SpaceBetweenRowChart=&quot;2&quot; Transparent=&quot;0&quot; NoofRows=&quot;1&quot; LeftMargin=&quot;0&quot; RightMargin=&quot;0&quot; TopMargin=&quot;0&quot; FootMargin=&quot;0&quot; Orientation=&quot;&quot; FileNameTemplate=&quot;&quot; ImageFileName=&quot;&quot; ChartTitle=&quot;Sovereign CDS (5 Year Senior) &quot; /&gt;&lt;/Chart&gt;"/>
          <p:cNvPicPr>
            <a:picLocks noChangeArrowheads="1"/>
          </p:cNvPicPr>
          <p:nvPr/>
        </p:nvPicPr>
        <p:blipFill>
          <a:blip r:embed="rId2" cstate="print"/>
          <a:srcRect/>
          <a:stretch>
            <a:fillRect/>
          </a:stretch>
        </p:blipFill>
        <p:spPr bwMode="auto">
          <a:xfrm>
            <a:off x="533400" y="342900"/>
            <a:ext cx="8153400" cy="44577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2D9F0CF0-DB0A-46A3-9E50-A51DF377BDEA}"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TotalTime>
  <Words>2138</Words>
  <Application>Microsoft Office PowerPoint</Application>
  <PresentationFormat>On-screen Show (16:9)</PresentationFormat>
  <Paragraphs>244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Strategies for Reinvigorating Global Economic Growth</vt:lpstr>
      <vt:lpstr>Introduction </vt:lpstr>
      <vt:lpstr>Slide 3</vt:lpstr>
      <vt:lpstr>Slide 4</vt:lpstr>
      <vt:lpstr>Slide 5</vt:lpstr>
      <vt:lpstr>Financial Regulation</vt:lpstr>
      <vt:lpstr>Financial Sector Vulnerabilities</vt:lpstr>
      <vt:lpstr>Slide 8</vt:lpstr>
      <vt:lpstr>Slide 9</vt:lpstr>
      <vt:lpstr>Concerns of EMDEs</vt:lpstr>
      <vt:lpstr>Minimum Regulatory Capital Prescriptions</vt:lpstr>
      <vt:lpstr>Additional Common Equity Requirements of Indian Banks under Basel III</vt:lpstr>
      <vt:lpstr>Reforming International Monetary System (IMS)</vt:lpstr>
      <vt:lpstr>IMF Quota Share </vt:lpstr>
      <vt:lpstr>Coordinating Monetary Policy</vt:lpstr>
      <vt:lpstr>Slide 16</vt:lpstr>
      <vt:lpstr>Austerity vs. Stimulus</vt:lpstr>
      <vt:lpstr>Fiscal Sustainability: What Needs to be Done</vt:lpstr>
      <vt:lpstr>Select Debt Indicators for India</vt:lpstr>
      <vt:lpstr>Emerging New Growth Poles </vt:lpstr>
      <vt:lpstr>Slide 21</vt:lpstr>
      <vt:lpstr>Slide 22</vt:lpstr>
      <vt:lpstr>Slide 23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skhan</dc:creator>
  <cp:lastModifiedBy>skhan</cp:lastModifiedBy>
  <cp:revision>113</cp:revision>
  <dcterms:created xsi:type="dcterms:W3CDTF">2012-11-29T07:58:00Z</dcterms:created>
  <dcterms:modified xsi:type="dcterms:W3CDTF">2012-12-05T08:36:16Z</dcterms:modified>
</cp:coreProperties>
</file>