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315" r:id="rId4"/>
    <p:sldId id="320" r:id="rId5"/>
    <p:sldId id="313" r:id="rId6"/>
    <p:sldId id="312" r:id="rId7"/>
    <p:sldId id="311" r:id="rId8"/>
    <p:sldId id="309" r:id="rId9"/>
    <p:sldId id="265" r:id="rId10"/>
    <p:sldId id="316" r:id="rId11"/>
    <p:sldId id="314" r:id="rId12"/>
    <p:sldId id="259" r:id="rId13"/>
    <p:sldId id="310" r:id="rId14"/>
    <p:sldId id="260" r:id="rId15"/>
    <p:sldId id="276" r:id="rId16"/>
    <p:sldId id="282" r:id="rId17"/>
    <p:sldId id="307" r:id="rId18"/>
    <p:sldId id="280" r:id="rId19"/>
    <p:sldId id="275" r:id="rId20"/>
    <p:sldId id="277" r:id="rId21"/>
    <p:sldId id="317" r:id="rId22"/>
    <p:sldId id="308" r:id="rId23"/>
    <p:sldId id="278" r:id="rId24"/>
    <p:sldId id="279" r:id="rId25"/>
    <p:sldId id="321" r:id="rId26"/>
    <p:sldId id="318" r:id="rId27"/>
    <p:sldId id="319" r:id="rId2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40" y="-4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87937-8DE9-BC4D-9801-E03C7D130D8D}" type="datetimeFigureOut">
              <a:rPr lang="en-US" smtClean="0"/>
              <a:t>2012/12/07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25909-1BC9-7646-B120-E99AB85E4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940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2B553-9345-D64F-870F-5E99FC30CB5A}" type="datetimeFigureOut">
              <a:rPr lang="en-US" smtClean="0"/>
              <a:t>2012/12/07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5FF7F-E760-584F-A1B6-586F52AEF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624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9153C4-1AE9-8142-811D-1408D64F30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THE SHIFTING GEOGRAPHY OF GLOBAL VALUE CHAINS: IMPLICATIONS FOR Trade policy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WEF Global Agenda Council on the Global Trade System</a:t>
            </a:r>
          </a:p>
          <a:p>
            <a:r>
              <a:rPr lang="en-US" dirty="0" smtClean="0"/>
              <a:t>Presentation by Peter Draper, vice-chair</a:t>
            </a:r>
          </a:p>
          <a:p>
            <a:r>
              <a:rPr lang="en-US" dirty="0" smtClean="0"/>
              <a:t>And Senior Research Fellow</a:t>
            </a:r>
          </a:p>
          <a:p>
            <a:r>
              <a:rPr lang="en-US" dirty="0" smtClean="0"/>
              <a:t>South African Institute of International Affairs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597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policy paradigm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2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81070" y="2310788"/>
            <a:ext cx="1994053" cy="363557"/>
          </a:xfrm>
          <a:prstGeom prst="rect">
            <a:avLst/>
          </a:prstGeom>
          <a:solidFill>
            <a:srgbClr val="0070C0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171026" y="2310788"/>
            <a:ext cx="1994053" cy="363557"/>
          </a:xfrm>
          <a:prstGeom prst="rect">
            <a:avLst/>
          </a:prstGeom>
          <a:solidFill>
            <a:srgbClr val="0070C0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883006" y="2310788"/>
            <a:ext cx="1994053" cy="363557"/>
          </a:xfrm>
          <a:prstGeom prst="rect">
            <a:avLst/>
          </a:prstGeom>
          <a:solidFill>
            <a:srgbClr val="0070C0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4001" y="298450"/>
            <a:ext cx="8585200" cy="742950"/>
          </a:xfrm>
        </p:spPr>
        <p:txBody>
          <a:bodyPr>
            <a:noAutofit/>
          </a:bodyPr>
          <a:lstStyle/>
          <a:p>
            <a:r>
              <a:rPr lang="en-GB" sz="2800" dirty="0" smtClean="0"/>
              <a:t>Address an array of border and behind the border barriers</a:t>
            </a:r>
            <a:endParaRPr lang="en-US" sz="2800" dirty="0"/>
          </a:p>
        </p:txBody>
      </p:sp>
      <p:sp>
        <p:nvSpPr>
          <p:cNvPr id="6" name="Right Arrow 5"/>
          <p:cNvSpPr/>
          <p:nvPr/>
        </p:nvSpPr>
        <p:spPr>
          <a:xfrm>
            <a:off x="467544" y="1143405"/>
            <a:ext cx="7861208" cy="484337"/>
          </a:xfrm>
          <a:prstGeom prst="rightArrow">
            <a:avLst/>
          </a:prstGeom>
          <a:solidFill>
            <a:srgbClr val="0070C0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44707" y="127117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+mj-lt"/>
              </a:rPr>
              <a:t>TRADE CHAINS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7740" y="2368371"/>
            <a:ext cx="1900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To the border</a:t>
            </a:r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4974" y="2360108"/>
            <a:ext cx="1900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At the border</a:t>
            </a:r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5354" y="2368627"/>
            <a:ext cx="23224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Behind the border</a:t>
            </a:r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Left Brace 14"/>
          <p:cNvSpPr/>
          <p:nvPr/>
        </p:nvSpPr>
        <p:spPr>
          <a:xfrm rot="5400000">
            <a:off x="2288269" y="367206"/>
            <a:ext cx="264402" cy="3311542"/>
          </a:xfrm>
          <a:prstGeom prst="leftBrac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Left Brace 15"/>
          <p:cNvSpPr/>
          <p:nvPr/>
        </p:nvSpPr>
        <p:spPr>
          <a:xfrm rot="5400000">
            <a:off x="5690645" y="367206"/>
            <a:ext cx="264402" cy="3311542"/>
          </a:xfrm>
          <a:prstGeom prst="leftBrac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5896" y="1639881"/>
            <a:ext cx="3847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EXPORTING COUNTRY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95224" y="1639881"/>
            <a:ext cx="3847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IMPORTING COUNTRY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5" name="Left-Right Arrow 24"/>
          <p:cNvSpPr/>
          <p:nvPr/>
        </p:nvSpPr>
        <p:spPr>
          <a:xfrm>
            <a:off x="2511847" y="2395135"/>
            <a:ext cx="616945" cy="224125"/>
          </a:xfrm>
          <a:prstGeom prst="leftRightArrow">
            <a:avLst/>
          </a:prstGeom>
          <a:solidFill>
            <a:srgbClr val="0070C0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-Right Arrow 25"/>
          <p:cNvSpPr/>
          <p:nvPr/>
        </p:nvSpPr>
        <p:spPr>
          <a:xfrm>
            <a:off x="5220160" y="2410283"/>
            <a:ext cx="616945" cy="224125"/>
          </a:xfrm>
          <a:prstGeom prst="leftRightArrow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9233" y="2703262"/>
            <a:ext cx="1994053" cy="11774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87546" y="2703262"/>
            <a:ext cx="1994053" cy="11774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884842" y="2703262"/>
            <a:ext cx="1994053" cy="11774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-Right Arrow 29"/>
          <p:cNvSpPr/>
          <p:nvPr/>
        </p:nvSpPr>
        <p:spPr>
          <a:xfrm>
            <a:off x="396607" y="4271791"/>
            <a:ext cx="7899094" cy="446183"/>
          </a:xfrm>
          <a:prstGeom prst="leftRightArrow">
            <a:avLst/>
          </a:prstGeom>
          <a:solidFill>
            <a:srgbClr val="0070C0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653887" y="4393392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+mj-lt"/>
              </a:rPr>
              <a:t>TRANSPORT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1859" y="2817564"/>
            <a:ext cx="2159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+mj-lt"/>
              </a:rPr>
              <a:t>Infrastructure</a:t>
            </a:r>
            <a:endParaRPr lang="en-US" dirty="0" smtClean="0">
              <a:solidFill>
                <a:srgbClr val="002060"/>
              </a:solidFill>
              <a:latin typeface="+mj-lt"/>
            </a:endParaRPr>
          </a:p>
          <a:p>
            <a:pPr marL="176213" lvl="0" indent="187325"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Soft </a:t>
            </a:r>
            <a:endParaRPr lang="en-US" dirty="0" smtClean="0">
              <a:solidFill>
                <a:srgbClr val="002060"/>
              </a:solidFill>
              <a:latin typeface="+mj-lt"/>
            </a:endParaRPr>
          </a:p>
          <a:p>
            <a:pPr marL="176213" lvl="0" indent="187325"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Hard</a:t>
            </a:r>
            <a:endParaRPr lang="en-US" dirty="0" smtClean="0">
              <a:solidFill>
                <a:srgbClr val="002060"/>
              </a:solidFill>
              <a:latin typeface="+mj-lt"/>
            </a:endParaRPr>
          </a:p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234974" y="2747625"/>
            <a:ext cx="2159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+mj-lt"/>
              </a:rPr>
              <a:t>Costs</a:t>
            </a:r>
            <a:endParaRPr lang="en-US" dirty="0" smtClean="0">
              <a:solidFill>
                <a:srgbClr val="002060"/>
              </a:solidFill>
              <a:latin typeface="+mj-lt"/>
            </a:endParaRPr>
          </a:p>
          <a:p>
            <a:pPr marL="176213" lvl="0" indent="187325"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Direct</a:t>
            </a:r>
          </a:p>
          <a:p>
            <a:pPr marL="176213" lvl="0" indent="187325"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Indirect</a:t>
            </a:r>
          </a:p>
          <a:p>
            <a:pPr marL="176213" lvl="0" indent="187325"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Hidden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02215" y="2817563"/>
            <a:ext cx="21593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0" indent="187325"/>
            <a:r>
              <a:rPr lang="en-GB" dirty="0" smtClean="0">
                <a:solidFill>
                  <a:srgbClr val="002060"/>
                </a:solidFill>
                <a:latin typeface="+mj-lt"/>
              </a:rPr>
              <a:t>Regulations</a:t>
            </a:r>
          </a:p>
          <a:p>
            <a:pPr marL="176213" lvl="0" indent="187325"/>
            <a:r>
              <a:rPr lang="en-GB" dirty="0" smtClean="0">
                <a:solidFill>
                  <a:srgbClr val="002060"/>
                </a:solidFill>
                <a:latin typeface="+mj-lt"/>
              </a:rPr>
              <a:t>Institutions</a:t>
            </a:r>
          </a:p>
          <a:p>
            <a:pPr marL="176213" lvl="0" indent="187325"/>
            <a:r>
              <a:rPr lang="en-GB" dirty="0" smtClean="0">
                <a:solidFill>
                  <a:srgbClr val="002060"/>
                </a:solidFill>
                <a:latin typeface="+mj-lt"/>
              </a:rPr>
              <a:t>Service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98725" y="4856473"/>
            <a:ext cx="153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Source</a:t>
            </a:r>
            <a:r>
              <a:rPr lang="en-US" sz="1200" dirty="0" smtClean="0"/>
              <a:t>: OECD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0536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Perspective: Policy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Reduce transactions costs in order for factors of production and products (tangible and intangible) to flow more freely</a:t>
            </a:r>
          </a:p>
          <a:p>
            <a:r>
              <a:rPr lang="en-US" dirty="0" smtClean="0"/>
              <a:t>Invest in horizontal policy measures to promote inward investment and trade</a:t>
            </a:r>
          </a:p>
          <a:p>
            <a:r>
              <a:rPr lang="en-US" dirty="0" smtClean="0"/>
              <a:t>Strengthen domestic governance and institutions to promote favourable investment climate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The G20 should support these objectives by retaining and deepening its development focus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80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Perspective: Policy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Several dimensions:</a:t>
            </a:r>
          </a:p>
          <a:p>
            <a:pPr lvl="1"/>
            <a:r>
              <a:rPr lang="en-US" dirty="0"/>
              <a:t>Unilateral liberalization</a:t>
            </a:r>
          </a:p>
          <a:p>
            <a:pPr lvl="1"/>
            <a:r>
              <a:rPr lang="en-US" dirty="0" smtClean="0"/>
              <a:t>Modernizing WTO rules</a:t>
            </a:r>
          </a:p>
          <a:p>
            <a:pPr lvl="1"/>
            <a:r>
              <a:rPr lang="en-US" dirty="0" smtClean="0"/>
              <a:t>Preferential trade agreements</a:t>
            </a:r>
          </a:p>
          <a:p>
            <a:r>
              <a:rPr lang="en-US" dirty="0" smtClean="0"/>
              <a:t>With broader implications:</a:t>
            </a:r>
          </a:p>
          <a:p>
            <a:pPr lvl="1"/>
            <a:r>
              <a:rPr lang="en-US" dirty="0"/>
              <a:t>Trade balances</a:t>
            </a:r>
          </a:p>
          <a:p>
            <a:pPr lvl="1"/>
            <a:r>
              <a:rPr lang="en-US" dirty="0"/>
              <a:t>Exchange rates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80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Unilateral liberalization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Host country attractiveness to FDI in manufacturing </a:t>
            </a:r>
            <a:r>
              <a:rPr lang="en-US" dirty="0" smtClean="0"/>
              <a:t>is critical</a:t>
            </a:r>
          </a:p>
          <a:p>
            <a:r>
              <a:rPr lang="en-US" dirty="0" smtClean="0"/>
              <a:t>Value chains are driven by trade </a:t>
            </a:r>
            <a:r>
              <a:rPr lang="en-US" dirty="0"/>
              <a:t>in intermediate </a:t>
            </a:r>
            <a:r>
              <a:rPr lang="en-US" dirty="0" smtClean="0"/>
              <a:t>products</a:t>
            </a:r>
          </a:p>
          <a:p>
            <a:r>
              <a:rPr lang="en-US" dirty="0" smtClean="0"/>
              <a:t>Therefore imports are as important as exports, sometimes more 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93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Intermediate product trade</a:t>
            </a:r>
            <a:endParaRPr lang="en-US" sz="3200" dirty="0"/>
          </a:p>
        </p:txBody>
      </p:sp>
      <p:pic>
        <p:nvPicPr>
          <p:cNvPr id="3" name="Picture 2" descr="http://carnegieendowment.org/images/article_images/ImportcoExportR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614487"/>
            <a:ext cx="6096000" cy="270033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612466" y="1614488"/>
            <a:ext cx="253153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With exception of the UK (finance centre) imported intermediates have consistently increased for OECD countries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78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Proximity to one of the triad economies matters</a:t>
            </a:r>
            <a:endParaRPr lang="en-US" sz="2800" dirty="0"/>
          </a:p>
        </p:txBody>
      </p:sp>
      <p:pic>
        <p:nvPicPr>
          <p:cNvPr id="3" name="Picture 2" descr="http://carnegieendowment.org/images/article_images/ICEby_partnerR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84300"/>
            <a:ext cx="6032500" cy="3027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489700" y="1143000"/>
            <a:ext cx="23706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This implies developing countries need to be more open to FDI and trade since we are equally far from the triad economies and our immediate </a:t>
            </a:r>
            <a:r>
              <a:rPr lang="en-US" i="1" dirty="0" err="1" smtClean="0">
                <a:solidFill>
                  <a:srgbClr val="FF0000"/>
                </a:solidFill>
              </a:rPr>
              <a:t>neighbours</a:t>
            </a:r>
            <a:r>
              <a:rPr lang="en-US" i="1" dirty="0" smtClean="0">
                <a:solidFill>
                  <a:srgbClr val="FF0000"/>
                </a:solidFill>
              </a:rPr>
              <a:t> don’t have much to offer beyond resources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21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Unilateral liberalization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Many services support manufacturing activity and need to be available on location or be easily accessible at affordable prices</a:t>
            </a:r>
          </a:p>
          <a:p>
            <a:pPr lvl="1"/>
            <a:r>
              <a:rPr lang="en-US" dirty="0"/>
              <a:t>Network services are particularly important (energy; finance; telecommunications; transport)</a:t>
            </a:r>
          </a:p>
          <a:p>
            <a:pPr lvl="1"/>
            <a:r>
              <a:rPr lang="en-US" dirty="0"/>
              <a:t>A range of others matter a great deal (</a:t>
            </a:r>
            <a:r>
              <a:rPr lang="en-US" dirty="0" err="1"/>
              <a:t>eg</a:t>
            </a:r>
            <a:r>
              <a:rPr lang="en-US" dirty="0"/>
              <a:t>: professional; education; logistics; distribution; etc.)</a:t>
            </a:r>
          </a:p>
          <a:p>
            <a:r>
              <a:rPr lang="en-US" dirty="0"/>
              <a:t>Such services are often best provided on location, meaning openness to FDI is important</a:t>
            </a:r>
          </a:p>
          <a:p>
            <a:r>
              <a:rPr lang="en-US" dirty="0"/>
              <a:t>Scholars are now researching services value chains as value chains in their own right, increasingly independent of manufacturing and containing higher value-added activities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9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Services value-added in relation to manufacturing</a:t>
            </a:r>
            <a:endParaRPr lang="en-US" sz="2800" dirty="0"/>
          </a:p>
        </p:txBody>
      </p:sp>
      <p:pic>
        <p:nvPicPr>
          <p:cNvPr id="3" name="Picture 2" descr="smiley face char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1143000"/>
            <a:ext cx="6261100" cy="361950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43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Modernizing the WTO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WTO’s rules architecture is outdated in key respects</a:t>
            </a:r>
          </a:p>
          <a:p>
            <a:pPr lvl="1"/>
            <a:r>
              <a:rPr lang="en-US" dirty="0" smtClean="0"/>
              <a:t>Coverage of FDI is patchy and not systematic</a:t>
            </a:r>
          </a:p>
          <a:p>
            <a:pPr lvl="1"/>
            <a:r>
              <a:rPr lang="en-US" dirty="0" smtClean="0"/>
              <a:t>Services are incompletely covered</a:t>
            </a:r>
          </a:p>
          <a:p>
            <a:pPr lvl="1"/>
            <a:r>
              <a:rPr lang="en-US" dirty="0" smtClean="0"/>
              <a:t>It is still very easy for governments to shut out foreign imports, for example through recourse to trade remedies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Since the WTO is stalemated, the best way to fix the problem is through small group negotiations or ‘</a:t>
            </a:r>
            <a:r>
              <a:rPr lang="en-US" dirty="0" err="1" smtClean="0">
                <a:solidFill>
                  <a:srgbClr val="008000"/>
                </a:solidFill>
              </a:rPr>
              <a:t>plurilaterals</a:t>
            </a:r>
            <a:r>
              <a:rPr lang="en-US" dirty="0" smtClean="0">
                <a:solidFill>
                  <a:srgbClr val="008000"/>
                </a:solidFill>
              </a:rPr>
              <a:t>’ - perhaps the G20 could pioneer new approaches?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68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‘task’ perspective</a:t>
            </a:r>
          </a:p>
          <a:p>
            <a:r>
              <a:rPr lang="en-US" dirty="0" smtClean="0"/>
              <a:t>Associated policy paradigm</a:t>
            </a:r>
          </a:p>
          <a:p>
            <a:r>
              <a:rPr lang="en-US" dirty="0" smtClean="0"/>
              <a:t>Broader implications</a:t>
            </a:r>
          </a:p>
          <a:p>
            <a:r>
              <a:rPr lang="en-US" dirty="0" smtClean="0"/>
              <a:t>Key takeaways for the G20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80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trade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Value chains are more intense at the regional level, particularly in dynamic regions</a:t>
            </a:r>
          </a:p>
          <a:p>
            <a:r>
              <a:rPr lang="en-US" dirty="0" smtClean="0"/>
              <a:t>Trade rules can advance more rapidly through PTAs than in the WTO</a:t>
            </a:r>
          </a:p>
          <a:p>
            <a:r>
              <a:rPr lang="en-US" dirty="0" smtClean="0"/>
              <a:t>However the patchwork of PTAs adds to transactions costs and could undermine operation of global value chains</a:t>
            </a:r>
          </a:p>
          <a:p>
            <a:r>
              <a:rPr lang="en-US" dirty="0" smtClean="0"/>
              <a:t>Especially rules of origin – the more detailed and inward-looking they are, the more they impact on value chains</a:t>
            </a:r>
          </a:p>
          <a:p>
            <a:r>
              <a:rPr lang="en-US" dirty="0"/>
              <a:t>Therefore multilateral rules are the first best option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However, </a:t>
            </a:r>
            <a:r>
              <a:rPr lang="en-US" dirty="0" smtClean="0">
                <a:solidFill>
                  <a:srgbClr val="008000"/>
                </a:solidFill>
              </a:rPr>
              <a:t>the </a:t>
            </a:r>
            <a:r>
              <a:rPr lang="en-US" dirty="0" smtClean="0">
                <a:solidFill>
                  <a:srgbClr val="008000"/>
                </a:solidFill>
              </a:rPr>
              <a:t>growth of PTAs, especially ‘mega-regionals’, threatens to </a:t>
            </a:r>
            <a:r>
              <a:rPr lang="en-US" dirty="0" err="1" smtClean="0">
                <a:solidFill>
                  <a:srgbClr val="008000"/>
                </a:solidFill>
              </a:rPr>
              <a:t>marginalise</a:t>
            </a:r>
            <a:r>
              <a:rPr lang="en-US" dirty="0" smtClean="0">
                <a:solidFill>
                  <a:srgbClr val="008000"/>
                </a:solidFill>
              </a:rPr>
              <a:t> the WTO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18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Broader implications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2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Broader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Importance of exports overstated, while importance of trade as driver of efficiency is understated</a:t>
            </a:r>
          </a:p>
          <a:p>
            <a:r>
              <a:rPr lang="en-US" dirty="0"/>
              <a:t>Trade is now more volatile and a larger source of shocks</a:t>
            </a:r>
          </a:p>
          <a:p>
            <a:r>
              <a:rPr lang="en-US" dirty="0"/>
              <a:t>The cost of protection is higher, and rising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50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Broader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view of trade balances is hopelessly outdated</a:t>
            </a:r>
          </a:p>
          <a:p>
            <a:r>
              <a:rPr lang="en-US" dirty="0" smtClean="0"/>
              <a:t>This has major implications for policy positions, particularly with respect to advanced countries</a:t>
            </a:r>
          </a:p>
          <a:p>
            <a:r>
              <a:rPr lang="en-US" dirty="0" smtClean="0"/>
              <a:t>And for associated exchange rate discussions, especially concerning China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This has obvious relevance to the G20’s macroeconomic coordination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40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Rethinking Bilateral Trade Balances</a:t>
            </a:r>
            <a:endParaRPr lang="en-US" sz="2800" dirty="0"/>
          </a:p>
        </p:txBody>
      </p:sp>
      <p:pic>
        <p:nvPicPr>
          <p:cNvPr id="3" name="Picture 2" descr="US trade balance in iPhon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900" y="1333500"/>
            <a:ext cx="6197600" cy="3171825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34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 for the g20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52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takeaways for the </a:t>
            </a:r>
            <a:r>
              <a:rPr lang="en-US" dirty="0" smtClean="0"/>
              <a:t>G20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Emerging markets have a strong interest in GVCs – as recipients but increasingly as sources</a:t>
            </a:r>
          </a:p>
          <a:p>
            <a:r>
              <a:rPr lang="en-US" dirty="0" smtClean="0"/>
              <a:t>An appropriately framed G20 development agenda could widen this circle</a:t>
            </a:r>
          </a:p>
          <a:p>
            <a:r>
              <a:rPr lang="en-US" dirty="0" smtClean="0"/>
              <a:t>Therefore there is an increasingly shared interest in multilateral rules relevant to GVC governance</a:t>
            </a:r>
          </a:p>
          <a:p>
            <a:r>
              <a:rPr lang="en-US" dirty="0" smtClean="0"/>
              <a:t>However, the WTO is stalled, if not dead</a:t>
            </a:r>
          </a:p>
          <a:p>
            <a:r>
              <a:rPr lang="en-US" dirty="0" smtClean="0"/>
              <a:t>And the growth of PTAs threatens to render it irrelevant</a:t>
            </a:r>
          </a:p>
          <a:p>
            <a:r>
              <a:rPr lang="en-US" dirty="0" smtClean="0"/>
              <a:t>So at the very least the G20, as the self-appointed ‘apex group’ steering global economic governance, needs to seriously address these systemic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63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takeaways for the </a:t>
            </a:r>
            <a:r>
              <a:rPr lang="en-US" dirty="0" smtClean="0"/>
              <a:t>G20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 </a:t>
            </a:r>
            <a:r>
              <a:rPr lang="en-US" dirty="0"/>
              <a:t>will depend on:</a:t>
            </a:r>
          </a:p>
          <a:p>
            <a:pPr lvl="1"/>
            <a:r>
              <a:rPr lang="en-US" dirty="0" smtClean="0"/>
              <a:t>Carving out a meaningful package from the DDA</a:t>
            </a:r>
          </a:p>
          <a:p>
            <a:pPr lvl="1"/>
            <a:r>
              <a:rPr lang="en-US" dirty="0" smtClean="0"/>
              <a:t>One that provides LDCs with something substantial, thus buying sufficient trust for a thrust on GVC-related </a:t>
            </a:r>
            <a:r>
              <a:rPr lang="en-US" dirty="0" err="1" smtClean="0"/>
              <a:t>plurilaterals</a:t>
            </a:r>
            <a:endParaRPr lang="en-US" dirty="0" smtClean="0"/>
          </a:p>
          <a:p>
            <a:r>
              <a:rPr lang="en-US" dirty="0" smtClean="0"/>
              <a:t>The next phase in the evolution of the WTO comes down to establishing GVC-related rules</a:t>
            </a:r>
          </a:p>
          <a:p>
            <a:r>
              <a:rPr lang="en-US" dirty="0" smtClean="0"/>
              <a:t>Therefore the G20 should seed and strongly support this process since the politics are very challenging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63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‘task’ perspective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36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260604"/>
            <a:ext cx="8699500" cy="74295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Shifting geographic concentration of manufactured exports: Triad plus east Asia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1142999"/>
            <a:ext cx="6553200" cy="35166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498600" y="4719597"/>
            <a:ext cx="2781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Source</a:t>
            </a:r>
            <a:r>
              <a:rPr lang="en-US" sz="1200" dirty="0" smtClean="0"/>
              <a:t>: Baldwin and Lopez-Gonzales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24152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25463" y="221456"/>
            <a:ext cx="8342312" cy="738664"/>
          </a:xfrm>
          <a:noFill/>
        </p:spPr>
        <p:txBody>
          <a:bodyPr lIns="0" tIns="0" rIns="0" bIns="0" anchor="t">
            <a:spAutoFit/>
          </a:bodyPr>
          <a:lstStyle/>
          <a:p>
            <a:pPr algn="ctr"/>
            <a:r>
              <a:rPr lang="fr-CH" sz="2400" b="1" dirty="0" smtClean="0">
                <a:latin typeface="Arial" charset="0"/>
              </a:rPr>
              <a:t>Driven by TNCs, which </a:t>
            </a:r>
            <a:r>
              <a:rPr lang="fr-CH" sz="2400" b="1" dirty="0">
                <a:latin typeface="Arial" charset="0"/>
              </a:rPr>
              <a:t>account for some 80% of global </a:t>
            </a:r>
            <a:r>
              <a:rPr lang="fr-CH" sz="2400" b="1" dirty="0" smtClean="0">
                <a:latin typeface="Arial" charset="0"/>
              </a:rPr>
              <a:t>trade now - </a:t>
            </a:r>
            <a:r>
              <a:rPr lang="fr-CH" sz="2400" b="1" dirty="0">
                <a:latin typeface="Arial" charset="0"/>
              </a:rPr>
              <a:t>nearly half governed in GVCs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525463" y="943374"/>
            <a:ext cx="75930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fr-CH" sz="1700" b="0" dirty="0"/>
              <a:t>Global trade (exports of goods and services), by type, </a:t>
            </a:r>
            <a:r>
              <a:rPr lang="fr-CH" sz="1700" b="0" dirty="0" smtClean="0"/>
              <a:t>2010, </a:t>
            </a:r>
            <a:r>
              <a:rPr lang="fr-CH" sz="1400" b="0" dirty="0" smtClean="0"/>
              <a:t>$ </a:t>
            </a:r>
            <a:r>
              <a:rPr lang="fr-CH" sz="1400" b="0" dirty="0"/>
              <a:t>Trillions</a:t>
            </a:r>
            <a:endParaRPr lang="en-US" sz="1400" b="0" dirty="0"/>
          </a:p>
        </p:txBody>
      </p:sp>
      <p:sp>
        <p:nvSpPr>
          <p:cNvPr id="23556" name="AutoShape 20"/>
          <p:cNvSpPr>
            <a:spLocks noChangeArrowheads="1"/>
          </p:cNvSpPr>
          <p:nvPr/>
        </p:nvSpPr>
        <p:spPr bwMode="auto">
          <a:xfrm>
            <a:off x="7979339" y="1078707"/>
            <a:ext cx="888437" cy="21236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0" rIns="0" bIns="27432">
            <a:spAutoFit/>
          </a:bodyPr>
          <a:lstStyle/>
          <a:p>
            <a:pPr algn="r" defTabSz="895350" eaLnBrk="1" hangingPunct="1">
              <a:buClr>
                <a:schemeClr val="tx2"/>
              </a:buClr>
            </a:pPr>
            <a:r>
              <a:rPr lang="en-US" sz="1200" b="0">
                <a:solidFill>
                  <a:srgbClr val="808080"/>
                </a:solidFill>
                <a:latin typeface="Arial" charset="0"/>
              </a:rPr>
              <a:t>ESTIMATES</a:t>
            </a:r>
          </a:p>
        </p:txBody>
      </p:sp>
      <p:cxnSp>
        <p:nvCxnSpPr>
          <p:cNvPr id="23557" name="AutoShape 21"/>
          <p:cNvCxnSpPr>
            <a:cxnSpLocks noChangeShapeType="1"/>
            <a:stCxn id="23556" idx="2"/>
            <a:endCxn id="23556" idx="4"/>
          </p:cNvCxnSpPr>
          <p:nvPr/>
        </p:nvCxnSpPr>
        <p:spPr bwMode="auto">
          <a:xfrm>
            <a:off x="7979339" y="1078707"/>
            <a:ext cx="0" cy="212366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58" name="AutoShape 22"/>
          <p:cNvCxnSpPr>
            <a:cxnSpLocks noChangeShapeType="1"/>
            <a:stCxn id="23556" idx="4"/>
            <a:endCxn id="23556" idx="6"/>
          </p:cNvCxnSpPr>
          <p:nvPr/>
        </p:nvCxnSpPr>
        <p:spPr bwMode="auto">
          <a:xfrm>
            <a:off x="7979339" y="1291073"/>
            <a:ext cx="888437" cy="0"/>
          </a:xfrm>
          <a:prstGeom prst="straightConnector1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327150" y="1678781"/>
            <a:ext cx="484188" cy="220146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549525" y="1678781"/>
            <a:ext cx="484188" cy="4381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770314" y="2116931"/>
            <a:ext cx="484187" cy="176331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4991101" y="2116931"/>
            <a:ext cx="485775" cy="728663"/>
          </a:xfrm>
          <a:prstGeom prst="rect">
            <a:avLst/>
          </a:prstGeom>
          <a:solidFill>
            <a:srgbClr val="B2B2B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6213475" y="2845594"/>
            <a:ext cx="484188" cy="283369"/>
          </a:xfrm>
          <a:prstGeom prst="rect">
            <a:avLst/>
          </a:prstGeom>
          <a:solidFill>
            <a:srgbClr val="B2B2B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7434264" y="3128963"/>
            <a:ext cx="484187" cy="751285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963614" y="3880247"/>
            <a:ext cx="7329487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436689" y="1513285"/>
            <a:ext cx="23928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  <a:latin typeface="Arial" charset="0"/>
              </a:rPr>
              <a:t>~19</a:t>
            </a:r>
            <a:endParaRPr lang="en-US" sz="1000">
              <a:latin typeface="Arial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752725" y="1513285"/>
            <a:ext cx="16083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  <a:latin typeface="Arial" charset="0"/>
              </a:rPr>
              <a:t>~4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3937000" y="1951435"/>
            <a:ext cx="23928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  <a:latin typeface="Arial" charset="0"/>
              </a:rPr>
              <a:t>~15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5137150" y="1951435"/>
            <a:ext cx="27847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  <a:latin typeface="Arial" charset="0"/>
              </a:rPr>
              <a:t>~6.3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359525" y="2680098"/>
            <a:ext cx="27847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  <a:latin typeface="Arial" charset="0"/>
              </a:rPr>
              <a:t>~2.4</a:t>
            </a: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7580314" y="2963467"/>
            <a:ext cx="27847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  <a:latin typeface="Arial" charset="0"/>
              </a:rPr>
              <a:t>~6.3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1225550" y="3962400"/>
            <a:ext cx="8340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Global trade in</a:t>
            </a:r>
            <a:endParaRPr lang="en-US" sz="1000">
              <a:latin typeface="Arial" charset="0"/>
            </a:endParaRP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1085850" y="4081462"/>
            <a:ext cx="110494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goods and services</a:t>
            </a:r>
            <a:endParaRPr lang="en-US" sz="1000">
              <a:latin typeface="Arial" charset="0"/>
            </a:endParaRP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2436814" y="3962400"/>
            <a:ext cx="86944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Non-TNC trade</a:t>
            </a:r>
            <a:endParaRPr lang="en-US" sz="1000">
              <a:latin typeface="Arial" charset="0"/>
            </a:endParaRP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06789" y="3962400"/>
            <a:ext cx="11737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All trade under </a:t>
            </a:r>
          </a:p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governance of TNCs</a:t>
            </a:r>
            <a:endParaRPr lang="en-US" sz="1000">
              <a:latin typeface="Arial" charset="0"/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4889501" y="3962400"/>
            <a:ext cx="84088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Intra-firm trade</a:t>
            </a:r>
            <a:endParaRPr lang="en-US" sz="1000">
              <a:latin typeface="Arial" charset="0"/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6013451" y="3962400"/>
            <a:ext cx="9112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NEM-generated trade</a:t>
            </a:r>
            <a:endParaRPr lang="en-US" sz="1000">
              <a:latin typeface="Arial" charset="0"/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7256464" y="3962400"/>
            <a:ext cx="99367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TNC arm's length</a:t>
            </a:r>
            <a:endParaRPr lang="en-US" sz="1000">
              <a:latin typeface="Arial" charset="0"/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7583489" y="4081462"/>
            <a:ext cx="29229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trade</a:t>
            </a:r>
            <a:endParaRPr lang="en-US" sz="1000">
              <a:latin typeface="Arial" charset="0"/>
            </a:endParaRPr>
          </a:p>
        </p:txBody>
      </p:sp>
      <p:cxnSp>
        <p:nvCxnSpPr>
          <p:cNvPr id="23580" name="AutoShape 28"/>
          <p:cNvCxnSpPr>
            <a:cxnSpLocks noChangeShapeType="1"/>
            <a:stCxn id="23559" idx="0"/>
            <a:endCxn id="23560" idx="0"/>
          </p:cNvCxnSpPr>
          <p:nvPr/>
        </p:nvCxnSpPr>
        <p:spPr bwMode="auto">
          <a:xfrm>
            <a:off x="1570039" y="1678781"/>
            <a:ext cx="12223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81" name="AutoShape 2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2792414" y="2116931"/>
            <a:ext cx="1220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82" name="AutoShape 30"/>
          <p:cNvCxnSpPr>
            <a:cxnSpLocks noChangeShapeType="1"/>
            <a:stCxn id="23561" idx="0"/>
            <a:endCxn id="23562" idx="0"/>
          </p:cNvCxnSpPr>
          <p:nvPr/>
        </p:nvCxnSpPr>
        <p:spPr bwMode="auto">
          <a:xfrm>
            <a:off x="4013200" y="2116931"/>
            <a:ext cx="12207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83" name="AutoShape 31"/>
          <p:cNvCxnSpPr>
            <a:cxnSpLocks noChangeShapeType="1"/>
            <a:stCxn id="23562" idx="2"/>
            <a:endCxn id="23563" idx="0"/>
          </p:cNvCxnSpPr>
          <p:nvPr/>
        </p:nvCxnSpPr>
        <p:spPr bwMode="auto">
          <a:xfrm>
            <a:off x="5233989" y="2845594"/>
            <a:ext cx="12223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84" name="AutoShape 32"/>
          <p:cNvCxnSpPr>
            <a:cxnSpLocks noChangeShapeType="1"/>
            <a:stCxn id="23563" idx="2"/>
            <a:endCxn id="23564" idx="0"/>
          </p:cNvCxnSpPr>
          <p:nvPr/>
        </p:nvCxnSpPr>
        <p:spPr bwMode="auto">
          <a:xfrm>
            <a:off x="6456364" y="3128962"/>
            <a:ext cx="1220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85" name="Rectangle 34"/>
          <p:cNvSpPr>
            <a:spLocks noChangeArrowheads="1"/>
          </p:cNvSpPr>
          <p:nvPr/>
        </p:nvSpPr>
        <p:spPr bwMode="auto">
          <a:xfrm>
            <a:off x="5475288" y="1421607"/>
            <a:ext cx="19422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000" b="0">
                <a:solidFill>
                  <a:srgbClr val="000000"/>
                </a:solidFill>
                <a:latin typeface="Arial" charset="0"/>
              </a:rPr>
              <a:t>Total TNC-governed trade: </a:t>
            </a:r>
            <a:r>
              <a:rPr lang="en-US" sz="1200">
                <a:solidFill>
                  <a:srgbClr val="000000"/>
                </a:solidFill>
                <a:latin typeface="Arial" charset="0"/>
              </a:rPr>
              <a:t>~80%</a:t>
            </a:r>
            <a:endParaRPr lang="en-US" sz="1200">
              <a:latin typeface="Arial" charset="0"/>
            </a:endParaRPr>
          </a:p>
        </p:txBody>
      </p:sp>
      <p:sp>
        <p:nvSpPr>
          <p:cNvPr id="23586" name="AutoShape 40"/>
          <p:cNvSpPr>
            <a:spLocks/>
          </p:cNvSpPr>
          <p:nvPr/>
        </p:nvSpPr>
        <p:spPr bwMode="auto">
          <a:xfrm rot="5400000">
            <a:off x="6460133" y="-56157"/>
            <a:ext cx="151210" cy="3559175"/>
          </a:xfrm>
          <a:prstGeom prst="leftBrace">
            <a:avLst>
              <a:gd name="adj1" fmla="val 147112"/>
              <a:gd name="adj2" fmla="val 5000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3587" name="Text Box 44"/>
          <p:cNvSpPr txBox="1">
            <a:spLocks noChangeArrowheads="1"/>
          </p:cNvSpPr>
          <p:nvPr/>
        </p:nvSpPr>
        <p:spPr bwMode="auto">
          <a:xfrm>
            <a:off x="514351" y="4437460"/>
            <a:ext cx="401557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r>
              <a:rPr lang="fr-CH" sz="1000" b="0" i="1">
                <a:latin typeface="Arial" charset="0"/>
              </a:rPr>
              <a:t>Source:</a:t>
            </a:r>
            <a:r>
              <a:rPr lang="fr-CH" sz="1000" b="0">
                <a:latin typeface="Arial" charset="0"/>
              </a:rPr>
              <a:t> UNCTAD estimates, based on WIR12 (table I.8); BEA; EFIGE.</a:t>
            </a:r>
            <a:endParaRPr lang="en-US" sz="10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7758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2"/>
          <p:cNvSpPr txBox="1">
            <a:spLocks noChangeArrowheads="1"/>
          </p:cNvSpPr>
          <p:nvPr/>
        </p:nvSpPr>
        <p:spPr bwMode="auto">
          <a:xfrm>
            <a:off x="514351" y="221456"/>
            <a:ext cx="83534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CH" sz="2400" dirty="0" smtClean="0">
                <a:solidFill>
                  <a:schemeClr val="tx2"/>
                </a:solidFill>
                <a:latin typeface="Arial" charset="0"/>
              </a:rPr>
              <a:t>FDI drives value chains, particularly into emerging markets which are also becoming significant investors</a:t>
            </a:r>
            <a:endParaRPr lang="en-US" sz="2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512889" y="1063229"/>
            <a:ext cx="495335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Share of developing and transition economies in global flows, 2000-2012</a:t>
            </a:r>
            <a:endParaRPr lang="en-US"/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4110038" y="1218010"/>
            <a:ext cx="65848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 (Per cent)</a:t>
            </a:r>
            <a:endParaRPr lang="en-US"/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574676" y="4482704"/>
            <a:ext cx="41176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 i="1" dirty="0">
                <a:solidFill>
                  <a:srgbClr val="000000"/>
                </a:solidFill>
                <a:latin typeface="Arial" charset="0"/>
              </a:rPr>
              <a:t>Source</a:t>
            </a:r>
            <a:endParaRPr lang="en-US" dirty="0"/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1044575" y="4482704"/>
            <a:ext cx="177200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 dirty="0">
                <a:solidFill>
                  <a:srgbClr val="000000"/>
                </a:solidFill>
                <a:latin typeface="Arial" charset="0"/>
              </a:rPr>
              <a:t>: UNCTAD, FDI/TNC database.</a:t>
            </a:r>
            <a:endParaRPr lang="en-US" dirty="0"/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1116013" y="1535906"/>
            <a:ext cx="7123112" cy="241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11"/>
          <p:cNvSpPr>
            <a:spLocks noChangeShapeType="1"/>
          </p:cNvSpPr>
          <p:nvPr/>
        </p:nvSpPr>
        <p:spPr bwMode="auto">
          <a:xfrm>
            <a:off x="1116013" y="3549254"/>
            <a:ext cx="7123112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2"/>
          <p:cNvSpPr>
            <a:spLocks noChangeShapeType="1"/>
          </p:cNvSpPr>
          <p:nvPr/>
        </p:nvSpPr>
        <p:spPr bwMode="auto">
          <a:xfrm>
            <a:off x="1116013" y="3146822"/>
            <a:ext cx="7123112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3"/>
          <p:cNvSpPr>
            <a:spLocks noChangeShapeType="1"/>
          </p:cNvSpPr>
          <p:nvPr/>
        </p:nvSpPr>
        <p:spPr bwMode="auto">
          <a:xfrm>
            <a:off x="1116013" y="2744391"/>
            <a:ext cx="7123112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4"/>
          <p:cNvSpPr>
            <a:spLocks noChangeShapeType="1"/>
          </p:cNvSpPr>
          <p:nvPr/>
        </p:nvSpPr>
        <p:spPr bwMode="auto">
          <a:xfrm>
            <a:off x="1116013" y="2341960"/>
            <a:ext cx="7123112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5"/>
          <p:cNvSpPr>
            <a:spLocks noChangeShapeType="1"/>
          </p:cNvSpPr>
          <p:nvPr/>
        </p:nvSpPr>
        <p:spPr bwMode="auto">
          <a:xfrm>
            <a:off x="1116013" y="1939529"/>
            <a:ext cx="7123112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>
            <a:off x="1116013" y="1535906"/>
            <a:ext cx="7123112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Rectangle 17"/>
          <p:cNvSpPr>
            <a:spLocks noChangeArrowheads="1"/>
          </p:cNvSpPr>
          <p:nvPr/>
        </p:nvSpPr>
        <p:spPr bwMode="auto">
          <a:xfrm>
            <a:off x="1116013" y="1535906"/>
            <a:ext cx="7123112" cy="2415779"/>
          </a:xfrm>
          <a:prstGeom prst="rect">
            <a:avLst/>
          </a:prstGeom>
          <a:noFill/>
          <a:ln w="9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8"/>
          <p:cNvSpPr>
            <a:spLocks noChangeShapeType="1"/>
          </p:cNvSpPr>
          <p:nvPr/>
        </p:nvSpPr>
        <p:spPr bwMode="auto">
          <a:xfrm>
            <a:off x="1116013" y="1535906"/>
            <a:ext cx="0" cy="2415779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9"/>
          <p:cNvSpPr>
            <a:spLocks noChangeShapeType="1"/>
          </p:cNvSpPr>
          <p:nvPr/>
        </p:nvSpPr>
        <p:spPr bwMode="auto">
          <a:xfrm>
            <a:off x="1116013" y="3951685"/>
            <a:ext cx="7123112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Freeform 20"/>
          <p:cNvSpPr>
            <a:spLocks/>
          </p:cNvSpPr>
          <p:nvPr/>
        </p:nvSpPr>
        <p:spPr bwMode="auto">
          <a:xfrm>
            <a:off x="1390651" y="1721644"/>
            <a:ext cx="6575425" cy="1456135"/>
          </a:xfrm>
          <a:custGeom>
            <a:avLst/>
            <a:gdLst>
              <a:gd name="T0" fmla="*/ 0 w 3534"/>
              <a:gd name="T1" fmla="*/ 2147483647 h 1132"/>
              <a:gd name="T2" fmla="*/ 2147483647 w 3534"/>
              <a:gd name="T3" fmla="*/ 2147483647 h 1132"/>
              <a:gd name="T4" fmla="*/ 2147483647 w 3534"/>
              <a:gd name="T5" fmla="*/ 2147483647 h 1132"/>
              <a:gd name="T6" fmla="*/ 2147483647 w 3534"/>
              <a:gd name="T7" fmla="*/ 2147483647 h 1132"/>
              <a:gd name="T8" fmla="*/ 2147483647 w 3534"/>
              <a:gd name="T9" fmla="*/ 2147483647 h 1132"/>
              <a:gd name="T10" fmla="*/ 2147483647 w 3534"/>
              <a:gd name="T11" fmla="*/ 2147483647 h 1132"/>
              <a:gd name="T12" fmla="*/ 2147483647 w 3534"/>
              <a:gd name="T13" fmla="*/ 2147483647 h 1132"/>
              <a:gd name="T14" fmla="*/ 2147483647 w 3534"/>
              <a:gd name="T15" fmla="*/ 2147483647 h 1132"/>
              <a:gd name="T16" fmla="*/ 2147483647 w 3534"/>
              <a:gd name="T17" fmla="*/ 2147483647 h 1132"/>
              <a:gd name="T18" fmla="*/ 2147483647 w 3534"/>
              <a:gd name="T19" fmla="*/ 2147483647 h 1132"/>
              <a:gd name="T20" fmla="*/ 2147483647 w 3534"/>
              <a:gd name="T21" fmla="*/ 2147483647 h 1132"/>
              <a:gd name="T22" fmla="*/ 2147483647 w 3534"/>
              <a:gd name="T23" fmla="*/ 2147483647 h 1132"/>
              <a:gd name="T24" fmla="*/ 2147483647 w 3534"/>
              <a:gd name="T25" fmla="*/ 0 h 113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534"/>
              <a:gd name="T40" fmla="*/ 0 h 1132"/>
              <a:gd name="T41" fmla="*/ 3534 w 3534"/>
              <a:gd name="T42" fmla="*/ 1132 h 113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534" h="1132">
                <a:moveTo>
                  <a:pt x="0" y="1132"/>
                </a:moveTo>
                <a:lnTo>
                  <a:pt x="295" y="857"/>
                </a:lnTo>
                <a:lnTo>
                  <a:pt x="589" y="824"/>
                </a:lnTo>
                <a:lnTo>
                  <a:pt x="884" y="595"/>
                </a:lnTo>
                <a:lnTo>
                  <a:pt x="1178" y="406"/>
                </a:lnTo>
                <a:lnTo>
                  <a:pt x="1473" y="572"/>
                </a:lnTo>
                <a:lnTo>
                  <a:pt x="1767" y="704"/>
                </a:lnTo>
                <a:lnTo>
                  <a:pt x="2061" y="672"/>
                </a:lnTo>
                <a:lnTo>
                  <a:pt x="2356" y="377"/>
                </a:lnTo>
                <a:lnTo>
                  <a:pt x="2650" y="183"/>
                </a:lnTo>
                <a:lnTo>
                  <a:pt x="2945" y="107"/>
                </a:lnTo>
                <a:lnTo>
                  <a:pt x="3239" y="161"/>
                </a:lnTo>
                <a:lnTo>
                  <a:pt x="3534" y="0"/>
                </a:lnTo>
              </a:path>
            </a:pathLst>
          </a:custGeom>
          <a:noFill/>
          <a:ln w="18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Freeform 21"/>
          <p:cNvSpPr>
            <a:spLocks/>
          </p:cNvSpPr>
          <p:nvPr/>
        </p:nvSpPr>
        <p:spPr bwMode="auto">
          <a:xfrm>
            <a:off x="1390651" y="2674144"/>
            <a:ext cx="6575425" cy="889397"/>
          </a:xfrm>
          <a:custGeom>
            <a:avLst/>
            <a:gdLst>
              <a:gd name="T0" fmla="*/ 0 w 3534"/>
              <a:gd name="T1" fmla="*/ 2147483647 h 691"/>
              <a:gd name="T2" fmla="*/ 2147483647 w 3534"/>
              <a:gd name="T3" fmla="*/ 2147483647 h 691"/>
              <a:gd name="T4" fmla="*/ 2147483647 w 3534"/>
              <a:gd name="T5" fmla="*/ 2147483647 h 691"/>
              <a:gd name="T6" fmla="*/ 2147483647 w 3534"/>
              <a:gd name="T7" fmla="*/ 2147483647 h 691"/>
              <a:gd name="T8" fmla="*/ 2147483647 w 3534"/>
              <a:gd name="T9" fmla="*/ 2147483647 h 691"/>
              <a:gd name="T10" fmla="*/ 2147483647 w 3534"/>
              <a:gd name="T11" fmla="*/ 2147483647 h 691"/>
              <a:gd name="T12" fmla="*/ 2147483647 w 3534"/>
              <a:gd name="T13" fmla="*/ 2147483647 h 691"/>
              <a:gd name="T14" fmla="*/ 2147483647 w 3534"/>
              <a:gd name="T15" fmla="*/ 2147483647 h 691"/>
              <a:gd name="T16" fmla="*/ 2147483647 w 3534"/>
              <a:gd name="T17" fmla="*/ 2147483647 h 691"/>
              <a:gd name="T18" fmla="*/ 2147483647 w 3534"/>
              <a:gd name="T19" fmla="*/ 2147483647 h 691"/>
              <a:gd name="T20" fmla="*/ 2147483647 w 3534"/>
              <a:gd name="T21" fmla="*/ 0 h 691"/>
              <a:gd name="T22" fmla="*/ 2147483647 w 3534"/>
              <a:gd name="T23" fmla="*/ 2147483647 h 691"/>
              <a:gd name="T24" fmla="*/ 2147483647 w 3534"/>
              <a:gd name="T25" fmla="*/ 2147483647 h 69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534"/>
              <a:gd name="T40" fmla="*/ 0 h 691"/>
              <a:gd name="T41" fmla="*/ 3534 w 3534"/>
              <a:gd name="T42" fmla="*/ 691 h 69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534" h="691">
                <a:moveTo>
                  <a:pt x="0" y="616"/>
                </a:moveTo>
                <a:lnTo>
                  <a:pt x="295" y="601"/>
                </a:lnTo>
                <a:lnTo>
                  <a:pt x="589" y="691"/>
                </a:lnTo>
                <a:lnTo>
                  <a:pt x="884" y="643"/>
                </a:lnTo>
                <a:lnTo>
                  <a:pt x="1178" y="557"/>
                </a:lnTo>
                <a:lnTo>
                  <a:pt x="1473" y="458"/>
                </a:lnTo>
                <a:lnTo>
                  <a:pt x="1767" y="408"/>
                </a:lnTo>
                <a:lnTo>
                  <a:pt x="2061" y="461"/>
                </a:lnTo>
                <a:lnTo>
                  <a:pt x="2356" y="366"/>
                </a:lnTo>
                <a:lnTo>
                  <a:pt x="2650" y="160"/>
                </a:lnTo>
                <a:lnTo>
                  <a:pt x="2945" y="0"/>
                </a:lnTo>
                <a:lnTo>
                  <a:pt x="3239" y="126"/>
                </a:lnTo>
                <a:lnTo>
                  <a:pt x="3534" y="77"/>
                </a:lnTo>
              </a:path>
            </a:pathLst>
          </a:custGeom>
          <a:noFill/>
          <a:ln w="18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Freeform 22"/>
          <p:cNvSpPr>
            <a:spLocks/>
          </p:cNvSpPr>
          <p:nvPr/>
        </p:nvSpPr>
        <p:spPr bwMode="auto">
          <a:xfrm>
            <a:off x="1319214" y="3128963"/>
            <a:ext cx="141287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5" y="0"/>
                </a:moveTo>
                <a:lnTo>
                  <a:pt x="89" y="41"/>
                </a:lnTo>
                <a:lnTo>
                  <a:pt x="45" y="82"/>
                </a:lnTo>
                <a:lnTo>
                  <a:pt x="0" y="41"/>
                </a:lnTo>
                <a:lnTo>
                  <a:pt x="45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9" name="Freeform 23"/>
          <p:cNvSpPr>
            <a:spLocks/>
          </p:cNvSpPr>
          <p:nvPr/>
        </p:nvSpPr>
        <p:spPr bwMode="auto">
          <a:xfrm>
            <a:off x="1868489" y="2775348"/>
            <a:ext cx="141287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4" y="0"/>
                </a:moveTo>
                <a:lnTo>
                  <a:pt x="89" y="41"/>
                </a:lnTo>
                <a:lnTo>
                  <a:pt x="44" y="82"/>
                </a:lnTo>
                <a:lnTo>
                  <a:pt x="0" y="41"/>
                </a:lnTo>
                <a:lnTo>
                  <a:pt x="44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0" name="Freeform 24"/>
          <p:cNvSpPr>
            <a:spLocks/>
          </p:cNvSpPr>
          <p:nvPr/>
        </p:nvSpPr>
        <p:spPr bwMode="auto">
          <a:xfrm>
            <a:off x="2416175" y="2732485"/>
            <a:ext cx="141288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4" y="0"/>
                </a:moveTo>
                <a:lnTo>
                  <a:pt x="89" y="41"/>
                </a:lnTo>
                <a:lnTo>
                  <a:pt x="44" y="82"/>
                </a:lnTo>
                <a:lnTo>
                  <a:pt x="0" y="41"/>
                </a:lnTo>
                <a:lnTo>
                  <a:pt x="44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1" name="Freeform 25"/>
          <p:cNvSpPr>
            <a:spLocks/>
          </p:cNvSpPr>
          <p:nvPr/>
        </p:nvSpPr>
        <p:spPr bwMode="auto">
          <a:xfrm>
            <a:off x="2963864" y="2438401"/>
            <a:ext cx="141287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5" y="0"/>
                </a:moveTo>
                <a:lnTo>
                  <a:pt x="89" y="41"/>
                </a:lnTo>
                <a:lnTo>
                  <a:pt x="45" y="82"/>
                </a:lnTo>
                <a:lnTo>
                  <a:pt x="0" y="41"/>
                </a:lnTo>
                <a:lnTo>
                  <a:pt x="45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2" name="Freeform 26"/>
          <p:cNvSpPr>
            <a:spLocks/>
          </p:cNvSpPr>
          <p:nvPr/>
        </p:nvSpPr>
        <p:spPr bwMode="auto">
          <a:xfrm>
            <a:off x="3511550" y="2194322"/>
            <a:ext cx="141288" cy="98822"/>
          </a:xfrm>
          <a:custGeom>
            <a:avLst/>
            <a:gdLst>
              <a:gd name="T0" fmla="*/ 2147483647 w 89"/>
              <a:gd name="T1" fmla="*/ 0 h 83"/>
              <a:gd name="T2" fmla="*/ 2147483647 w 89"/>
              <a:gd name="T3" fmla="*/ 2147483647 h 83"/>
              <a:gd name="T4" fmla="*/ 2147483647 w 89"/>
              <a:gd name="T5" fmla="*/ 2147483647 h 83"/>
              <a:gd name="T6" fmla="*/ 0 w 89"/>
              <a:gd name="T7" fmla="*/ 2147483647 h 83"/>
              <a:gd name="T8" fmla="*/ 2147483647 w 89"/>
              <a:gd name="T9" fmla="*/ 0 h 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3"/>
              <a:gd name="T17" fmla="*/ 89 w 89"/>
              <a:gd name="T18" fmla="*/ 83 h 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3">
                <a:moveTo>
                  <a:pt x="44" y="0"/>
                </a:moveTo>
                <a:lnTo>
                  <a:pt x="89" y="42"/>
                </a:lnTo>
                <a:lnTo>
                  <a:pt x="44" y="83"/>
                </a:lnTo>
                <a:lnTo>
                  <a:pt x="0" y="42"/>
                </a:lnTo>
                <a:lnTo>
                  <a:pt x="44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3" name="Freeform 27"/>
          <p:cNvSpPr>
            <a:spLocks/>
          </p:cNvSpPr>
          <p:nvPr/>
        </p:nvSpPr>
        <p:spPr bwMode="auto">
          <a:xfrm>
            <a:off x="4060825" y="2408635"/>
            <a:ext cx="141288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4" y="0"/>
                </a:moveTo>
                <a:lnTo>
                  <a:pt x="89" y="41"/>
                </a:lnTo>
                <a:lnTo>
                  <a:pt x="44" y="82"/>
                </a:lnTo>
                <a:lnTo>
                  <a:pt x="0" y="41"/>
                </a:lnTo>
                <a:lnTo>
                  <a:pt x="44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4" name="Freeform 28"/>
          <p:cNvSpPr>
            <a:spLocks/>
          </p:cNvSpPr>
          <p:nvPr/>
        </p:nvSpPr>
        <p:spPr bwMode="auto">
          <a:xfrm>
            <a:off x="4606925" y="2577704"/>
            <a:ext cx="141288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5" y="0"/>
                </a:moveTo>
                <a:lnTo>
                  <a:pt x="89" y="41"/>
                </a:lnTo>
                <a:lnTo>
                  <a:pt x="45" y="82"/>
                </a:lnTo>
                <a:lnTo>
                  <a:pt x="0" y="41"/>
                </a:lnTo>
                <a:lnTo>
                  <a:pt x="45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5" name="Freeform 29"/>
          <p:cNvSpPr>
            <a:spLocks/>
          </p:cNvSpPr>
          <p:nvPr/>
        </p:nvSpPr>
        <p:spPr bwMode="auto">
          <a:xfrm>
            <a:off x="5154614" y="2537223"/>
            <a:ext cx="141287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4" y="0"/>
                </a:moveTo>
                <a:lnTo>
                  <a:pt x="89" y="41"/>
                </a:lnTo>
                <a:lnTo>
                  <a:pt x="44" y="82"/>
                </a:lnTo>
                <a:lnTo>
                  <a:pt x="0" y="41"/>
                </a:lnTo>
                <a:lnTo>
                  <a:pt x="44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6" name="Freeform 30"/>
          <p:cNvSpPr>
            <a:spLocks/>
          </p:cNvSpPr>
          <p:nvPr/>
        </p:nvSpPr>
        <p:spPr bwMode="auto">
          <a:xfrm>
            <a:off x="5703889" y="2157413"/>
            <a:ext cx="141287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4" y="0"/>
                </a:moveTo>
                <a:lnTo>
                  <a:pt x="89" y="41"/>
                </a:lnTo>
                <a:lnTo>
                  <a:pt x="44" y="82"/>
                </a:lnTo>
                <a:lnTo>
                  <a:pt x="0" y="41"/>
                </a:lnTo>
                <a:lnTo>
                  <a:pt x="44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7" name="Freeform 31"/>
          <p:cNvSpPr>
            <a:spLocks/>
          </p:cNvSpPr>
          <p:nvPr/>
        </p:nvSpPr>
        <p:spPr bwMode="auto">
          <a:xfrm>
            <a:off x="6249989" y="1908573"/>
            <a:ext cx="141287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5" y="0"/>
                </a:moveTo>
                <a:lnTo>
                  <a:pt x="89" y="41"/>
                </a:lnTo>
                <a:lnTo>
                  <a:pt x="45" y="82"/>
                </a:lnTo>
                <a:lnTo>
                  <a:pt x="0" y="41"/>
                </a:lnTo>
                <a:lnTo>
                  <a:pt x="45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8" name="Freeform 32"/>
          <p:cNvSpPr>
            <a:spLocks/>
          </p:cNvSpPr>
          <p:nvPr/>
        </p:nvSpPr>
        <p:spPr bwMode="auto">
          <a:xfrm>
            <a:off x="6799264" y="1809751"/>
            <a:ext cx="141287" cy="98822"/>
          </a:xfrm>
          <a:custGeom>
            <a:avLst/>
            <a:gdLst>
              <a:gd name="T0" fmla="*/ 2147483647 w 89"/>
              <a:gd name="T1" fmla="*/ 0 h 83"/>
              <a:gd name="T2" fmla="*/ 2147483647 w 89"/>
              <a:gd name="T3" fmla="*/ 2147483647 h 83"/>
              <a:gd name="T4" fmla="*/ 2147483647 w 89"/>
              <a:gd name="T5" fmla="*/ 2147483647 h 83"/>
              <a:gd name="T6" fmla="*/ 0 w 89"/>
              <a:gd name="T7" fmla="*/ 2147483647 h 83"/>
              <a:gd name="T8" fmla="*/ 2147483647 w 89"/>
              <a:gd name="T9" fmla="*/ 0 h 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3"/>
              <a:gd name="T17" fmla="*/ 89 w 89"/>
              <a:gd name="T18" fmla="*/ 83 h 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3">
                <a:moveTo>
                  <a:pt x="45" y="0"/>
                </a:moveTo>
                <a:lnTo>
                  <a:pt x="89" y="42"/>
                </a:lnTo>
                <a:lnTo>
                  <a:pt x="45" y="83"/>
                </a:lnTo>
                <a:lnTo>
                  <a:pt x="0" y="42"/>
                </a:lnTo>
                <a:lnTo>
                  <a:pt x="45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Freeform 33"/>
          <p:cNvSpPr>
            <a:spLocks/>
          </p:cNvSpPr>
          <p:nvPr/>
        </p:nvSpPr>
        <p:spPr bwMode="auto">
          <a:xfrm>
            <a:off x="7346950" y="1879998"/>
            <a:ext cx="141288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4" y="0"/>
                </a:moveTo>
                <a:lnTo>
                  <a:pt x="89" y="41"/>
                </a:lnTo>
                <a:lnTo>
                  <a:pt x="44" y="82"/>
                </a:lnTo>
                <a:lnTo>
                  <a:pt x="0" y="41"/>
                </a:lnTo>
                <a:lnTo>
                  <a:pt x="44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0" name="Freeform 34"/>
          <p:cNvSpPr>
            <a:spLocks/>
          </p:cNvSpPr>
          <p:nvPr/>
        </p:nvSpPr>
        <p:spPr bwMode="auto">
          <a:xfrm>
            <a:off x="7894639" y="1672829"/>
            <a:ext cx="141287" cy="97631"/>
          </a:xfrm>
          <a:custGeom>
            <a:avLst/>
            <a:gdLst>
              <a:gd name="T0" fmla="*/ 2147483647 w 89"/>
              <a:gd name="T1" fmla="*/ 0 h 82"/>
              <a:gd name="T2" fmla="*/ 2147483647 w 89"/>
              <a:gd name="T3" fmla="*/ 2147483647 h 82"/>
              <a:gd name="T4" fmla="*/ 2147483647 w 89"/>
              <a:gd name="T5" fmla="*/ 2147483647 h 82"/>
              <a:gd name="T6" fmla="*/ 0 w 89"/>
              <a:gd name="T7" fmla="*/ 2147483647 h 82"/>
              <a:gd name="T8" fmla="*/ 2147483647 w 89"/>
              <a:gd name="T9" fmla="*/ 0 h 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82"/>
              <a:gd name="T17" fmla="*/ 89 w 89"/>
              <a:gd name="T18" fmla="*/ 82 h 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82">
                <a:moveTo>
                  <a:pt x="45" y="0"/>
                </a:moveTo>
                <a:lnTo>
                  <a:pt x="89" y="41"/>
                </a:lnTo>
                <a:lnTo>
                  <a:pt x="45" y="82"/>
                </a:lnTo>
                <a:lnTo>
                  <a:pt x="0" y="41"/>
                </a:lnTo>
                <a:lnTo>
                  <a:pt x="45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1" name="Rectangle 35"/>
          <p:cNvSpPr>
            <a:spLocks noChangeArrowheads="1"/>
          </p:cNvSpPr>
          <p:nvPr/>
        </p:nvSpPr>
        <p:spPr bwMode="auto">
          <a:xfrm>
            <a:off x="1336676" y="3429000"/>
            <a:ext cx="104775" cy="7381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2" name="Rectangle 36"/>
          <p:cNvSpPr>
            <a:spLocks noChangeArrowheads="1"/>
          </p:cNvSpPr>
          <p:nvPr/>
        </p:nvSpPr>
        <p:spPr bwMode="auto">
          <a:xfrm>
            <a:off x="1884363" y="3409950"/>
            <a:ext cx="106362" cy="7381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3" name="Rectangle 37"/>
          <p:cNvSpPr>
            <a:spLocks noChangeArrowheads="1"/>
          </p:cNvSpPr>
          <p:nvPr/>
        </p:nvSpPr>
        <p:spPr bwMode="auto">
          <a:xfrm>
            <a:off x="2432051" y="3525441"/>
            <a:ext cx="106363" cy="7381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4" name="Rectangle 38"/>
          <p:cNvSpPr>
            <a:spLocks noChangeArrowheads="1"/>
          </p:cNvSpPr>
          <p:nvPr/>
        </p:nvSpPr>
        <p:spPr bwMode="auto">
          <a:xfrm>
            <a:off x="2981326" y="3464718"/>
            <a:ext cx="106363" cy="7262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5" name="Rectangle 39"/>
          <p:cNvSpPr>
            <a:spLocks noChangeArrowheads="1"/>
          </p:cNvSpPr>
          <p:nvPr/>
        </p:nvSpPr>
        <p:spPr bwMode="auto">
          <a:xfrm>
            <a:off x="3527426" y="3353991"/>
            <a:ext cx="106363" cy="72628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6" name="Rectangle 40"/>
          <p:cNvSpPr>
            <a:spLocks noChangeArrowheads="1"/>
          </p:cNvSpPr>
          <p:nvPr/>
        </p:nvSpPr>
        <p:spPr bwMode="auto">
          <a:xfrm>
            <a:off x="4076701" y="3226594"/>
            <a:ext cx="106363" cy="7262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7" name="Rectangle 41"/>
          <p:cNvSpPr>
            <a:spLocks noChangeArrowheads="1"/>
          </p:cNvSpPr>
          <p:nvPr/>
        </p:nvSpPr>
        <p:spPr bwMode="auto">
          <a:xfrm>
            <a:off x="4624388" y="3162300"/>
            <a:ext cx="106362" cy="7262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8" name="Rectangle 42"/>
          <p:cNvSpPr>
            <a:spLocks noChangeArrowheads="1"/>
          </p:cNvSpPr>
          <p:nvPr/>
        </p:nvSpPr>
        <p:spPr bwMode="auto">
          <a:xfrm>
            <a:off x="5170488" y="3230166"/>
            <a:ext cx="106362" cy="7381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9" name="Rectangle 43"/>
          <p:cNvSpPr>
            <a:spLocks noChangeArrowheads="1"/>
          </p:cNvSpPr>
          <p:nvPr/>
        </p:nvSpPr>
        <p:spPr bwMode="auto">
          <a:xfrm>
            <a:off x="5719763" y="3107532"/>
            <a:ext cx="106362" cy="7381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0" name="Rectangle 44"/>
          <p:cNvSpPr>
            <a:spLocks noChangeArrowheads="1"/>
          </p:cNvSpPr>
          <p:nvPr/>
        </p:nvSpPr>
        <p:spPr bwMode="auto">
          <a:xfrm>
            <a:off x="6267451" y="2843212"/>
            <a:ext cx="106363" cy="7262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1" name="Rectangle 45"/>
          <p:cNvSpPr>
            <a:spLocks noChangeArrowheads="1"/>
          </p:cNvSpPr>
          <p:nvPr/>
        </p:nvSpPr>
        <p:spPr bwMode="auto">
          <a:xfrm>
            <a:off x="6816726" y="2637235"/>
            <a:ext cx="104775" cy="7381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2" name="Rectangle 46"/>
          <p:cNvSpPr>
            <a:spLocks noChangeArrowheads="1"/>
          </p:cNvSpPr>
          <p:nvPr/>
        </p:nvSpPr>
        <p:spPr bwMode="auto">
          <a:xfrm>
            <a:off x="7362826" y="2799160"/>
            <a:ext cx="106363" cy="7381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3" name="Rectangle 47"/>
          <p:cNvSpPr>
            <a:spLocks noChangeArrowheads="1"/>
          </p:cNvSpPr>
          <p:nvPr/>
        </p:nvSpPr>
        <p:spPr bwMode="auto">
          <a:xfrm>
            <a:off x="7912101" y="2736057"/>
            <a:ext cx="106363" cy="73819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4" name="Rectangle 48"/>
          <p:cNvSpPr>
            <a:spLocks noChangeArrowheads="1"/>
          </p:cNvSpPr>
          <p:nvPr/>
        </p:nvSpPr>
        <p:spPr bwMode="auto">
          <a:xfrm>
            <a:off x="915988" y="3889772"/>
            <a:ext cx="7845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17455" name="Rectangle 49"/>
          <p:cNvSpPr>
            <a:spLocks noChangeArrowheads="1"/>
          </p:cNvSpPr>
          <p:nvPr/>
        </p:nvSpPr>
        <p:spPr bwMode="auto">
          <a:xfrm>
            <a:off x="787401" y="3487341"/>
            <a:ext cx="19609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 10</a:t>
            </a:r>
            <a:endParaRPr lang="en-US"/>
          </a:p>
        </p:txBody>
      </p:sp>
      <p:sp>
        <p:nvSpPr>
          <p:cNvPr id="17456" name="Rectangle 50"/>
          <p:cNvSpPr>
            <a:spLocks noChangeArrowheads="1"/>
          </p:cNvSpPr>
          <p:nvPr/>
        </p:nvSpPr>
        <p:spPr bwMode="auto">
          <a:xfrm>
            <a:off x="787401" y="3084910"/>
            <a:ext cx="19609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 20</a:t>
            </a:r>
            <a:endParaRPr lang="en-US"/>
          </a:p>
        </p:txBody>
      </p:sp>
      <p:sp>
        <p:nvSpPr>
          <p:cNvPr id="17457" name="Rectangle 51"/>
          <p:cNvSpPr>
            <a:spLocks noChangeArrowheads="1"/>
          </p:cNvSpPr>
          <p:nvPr/>
        </p:nvSpPr>
        <p:spPr bwMode="auto">
          <a:xfrm>
            <a:off x="787401" y="2682479"/>
            <a:ext cx="19609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 30</a:t>
            </a:r>
            <a:endParaRPr lang="en-US"/>
          </a:p>
        </p:txBody>
      </p:sp>
      <p:sp>
        <p:nvSpPr>
          <p:cNvPr id="17458" name="Rectangle 52"/>
          <p:cNvSpPr>
            <a:spLocks noChangeArrowheads="1"/>
          </p:cNvSpPr>
          <p:nvPr/>
        </p:nvSpPr>
        <p:spPr bwMode="auto">
          <a:xfrm>
            <a:off x="787401" y="2280047"/>
            <a:ext cx="19609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 40</a:t>
            </a:r>
            <a:endParaRPr lang="en-US"/>
          </a:p>
        </p:txBody>
      </p:sp>
      <p:sp>
        <p:nvSpPr>
          <p:cNvPr id="17459" name="Rectangle 53"/>
          <p:cNvSpPr>
            <a:spLocks noChangeArrowheads="1"/>
          </p:cNvSpPr>
          <p:nvPr/>
        </p:nvSpPr>
        <p:spPr bwMode="auto">
          <a:xfrm>
            <a:off x="787401" y="1877616"/>
            <a:ext cx="19609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 50</a:t>
            </a:r>
            <a:endParaRPr lang="en-US"/>
          </a:p>
        </p:txBody>
      </p:sp>
      <p:sp>
        <p:nvSpPr>
          <p:cNvPr id="17460" name="Rectangle 54"/>
          <p:cNvSpPr>
            <a:spLocks noChangeArrowheads="1"/>
          </p:cNvSpPr>
          <p:nvPr/>
        </p:nvSpPr>
        <p:spPr bwMode="auto">
          <a:xfrm>
            <a:off x="787401" y="1475185"/>
            <a:ext cx="19609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 60</a:t>
            </a:r>
            <a:endParaRPr lang="en-US"/>
          </a:p>
        </p:txBody>
      </p:sp>
      <p:sp>
        <p:nvSpPr>
          <p:cNvPr id="17461" name="Rectangle 55"/>
          <p:cNvSpPr>
            <a:spLocks noChangeArrowheads="1"/>
          </p:cNvSpPr>
          <p:nvPr/>
        </p:nvSpPr>
        <p:spPr bwMode="auto">
          <a:xfrm>
            <a:off x="1233489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2000</a:t>
            </a:r>
            <a:endParaRPr lang="en-US"/>
          </a:p>
        </p:txBody>
      </p:sp>
      <p:sp>
        <p:nvSpPr>
          <p:cNvPr id="17462" name="Rectangle 56"/>
          <p:cNvSpPr>
            <a:spLocks noChangeArrowheads="1"/>
          </p:cNvSpPr>
          <p:nvPr/>
        </p:nvSpPr>
        <p:spPr bwMode="auto">
          <a:xfrm>
            <a:off x="1782764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2001</a:t>
            </a:r>
            <a:endParaRPr lang="en-US"/>
          </a:p>
        </p:txBody>
      </p:sp>
      <p:sp>
        <p:nvSpPr>
          <p:cNvPr id="17463" name="Rectangle 57"/>
          <p:cNvSpPr>
            <a:spLocks noChangeArrowheads="1"/>
          </p:cNvSpPr>
          <p:nvPr/>
        </p:nvSpPr>
        <p:spPr bwMode="auto">
          <a:xfrm>
            <a:off x="2330451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2002</a:t>
            </a:r>
            <a:endParaRPr lang="en-US"/>
          </a:p>
        </p:txBody>
      </p:sp>
      <p:sp>
        <p:nvSpPr>
          <p:cNvPr id="17464" name="Rectangle 58"/>
          <p:cNvSpPr>
            <a:spLocks noChangeArrowheads="1"/>
          </p:cNvSpPr>
          <p:nvPr/>
        </p:nvSpPr>
        <p:spPr bwMode="auto">
          <a:xfrm>
            <a:off x="2878139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2003</a:t>
            </a:r>
            <a:endParaRPr lang="en-US"/>
          </a:p>
        </p:txBody>
      </p:sp>
      <p:sp>
        <p:nvSpPr>
          <p:cNvPr id="17465" name="Rectangle 59"/>
          <p:cNvSpPr>
            <a:spLocks noChangeArrowheads="1"/>
          </p:cNvSpPr>
          <p:nvPr/>
        </p:nvSpPr>
        <p:spPr bwMode="auto">
          <a:xfrm>
            <a:off x="3425825" y="4033838"/>
            <a:ext cx="2949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2004</a:t>
            </a:r>
            <a:endParaRPr lang="en-US"/>
          </a:p>
        </p:txBody>
      </p:sp>
      <p:sp>
        <p:nvSpPr>
          <p:cNvPr id="17466" name="Rectangle 60"/>
          <p:cNvSpPr>
            <a:spLocks noChangeArrowheads="1"/>
          </p:cNvSpPr>
          <p:nvPr/>
        </p:nvSpPr>
        <p:spPr bwMode="auto">
          <a:xfrm>
            <a:off x="3975101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2005</a:t>
            </a:r>
            <a:endParaRPr lang="en-US"/>
          </a:p>
        </p:txBody>
      </p:sp>
      <p:sp>
        <p:nvSpPr>
          <p:cNvPr id="17467" name="Rectangle 61"/>
          <p:cNvSpPr>
            <a:spLocks noChangeArrowheads="1"/>
          </p:cNvSpPr>
          <p:nvPr/>
        </p:nvSpPr>
        <p:spPr bwMode="auto">
          <a:xfrm>
            <a:off x="4521201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2006</a:t>
            </a:r>
            <a:endParaRPr lang="en-US"/>
          </a:p>
        </p:txBody>
      </p:sp>
      <p:sp>
        <p:nvSpPr>
          <p:cNvPr id="17468" name="Rectangle 62"/>
          <p:cNvSpPr>
            <a:spLocks noChangeArrowheads="1"/>
          </p:cNvSpPr>
          <p:nvPr/>
        </p:nvSpPr>
        <p:spPr bwMode="auto">
          <a:xfrm>
            <a:off x="5068889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2007</a:t>
            </a:r>
            <a:endParaRPr lang="en-US"/>
          </a:p>
        </p:txBody>
      </p:sp>
      <p:sp>
        <p:nvSpPr>
          <p:cNvPr id="17469" name="Rectangle 63"/>
          <p:cNvSpPr>
            <a:spLocks noChangeArrowheads="1"/>
          </p:cNvSpPr>
          <p:nvPr/>
        </p:nvSpPr>
        <p:spPr bwMode="auto">
          <a:xfrm>
            <a:off x="5618164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2008</a:t>
            </a:r>
            <a:endParaRPr lang="en-US"/>
          </a:p>
        </p:txBody>
      </p:sp>
      <p:sp>
        <p:nvSpPr>
          <p:cNvPr id="17470" name="Rectangle 64"/>
          <p:cNvSpPr>
            <a:spLocks noChangeArrowheads="1"/>
          </p:cNvSpPr>
          <p:nvPr/>
        </p:nvSpPr>
        <p:spPr bwMode="auto">
          <a:xfrm>
            <a:off x="6164264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2009</a:t>
            </a:r>
            <a:endParaRPr lang="en-US"/>
          </a:p>
        </p:txBody>
      </p:sp>
      <p:sp>
        <p:nvSpPr>
          <p:cNvPr id="17471" name="Rectangle 65"/>
          <p:cNvSpPr>
            <a:spLocks noChangeArrowheads="1"/>
          </p:cNvSpPr>
          <p:nvPr/>
        </p:nvSpPr>
        <p:spPr bwMode="auto">
          <a:xfrm>
            <a:off x="6713539" y="4033838"/>
            <a:ext cx="2852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2010</a:t>
            </a:r>
            <a:endParaRPr lang="en-US"/>
          </a:p>
        </p:txBody>
      </p:sp>
      <p:sp>
        <p:nvSpPr>
          <p:cNvPr id="17472" name="Rectangle 66"/>
          <p:cNvSpPr>
            <a:spLocks noChangeArrowheads="1"/>
          </p:cNvSpPr>
          <p:nvPr/>
        </p:nvSpPr>
        <p:spPr bwMode="auto">
          <a:xfrm>
            <a:off x="7261226" y="4033838"/>
            <a:ext cx="27576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2011</a:t>
            </a:r>
            <a:endParaRPr lang="en-US"/>
          </a:p>
        </p:txBody>
      </p:sp>
      <p:sp>
        <p:nvSpPr>
          <p:cNvPr id="17473" name="Rectangle 67"/>
          <p:cNvSpPr>
            <a:spLocks noChangeArrowheads="1"/>
          </p:cNvSpPr>
          <p:nvPr/>
        </p:nvSpPr>
        <p:spPr bwMode="auto">
          <a:xfrm>
            <a:off x="7791450" y="4033838"/>
            <a:ext cx="3209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2012:</a:t>
            </a:r>
            <a:endParaRPr lang="en-US"/>
          </a:p>
        </p:txBody>
      </p:sp>
      <p:sp>
        <p:nvSpPr>
          <p:cNvPr id="17474" name="Rectangle 68"/>
          <p:cNvSpPr>
            <a:spLocks noChangeArrowheads="1"/>
          </p:cNvSpPr>
          <p:nvPr/>
        </p:nvSpPr>
        <p:spPr bwMode="auto">
          <a:xfrm>
            <a:off x="7878763" y="4154091"/>
            <a:ext cx="1639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  <a:latin typeface="Arial" charset="0"/>
              </a:rPr>
              <a:t>H1</a:t>
            </a:r>
            <a:endParaRPr lang="en-US"/>
          </a:p>
        </p:txBody>
      </p:sp>
      <p:sp>
        <p:nvSpPr>
          <p:cNvPr id="17475" name="Rectangle 69"/>
          <p:cNvSpPr>
            <a:spLocks noChangeArrowheads="1"/>
          </p:cNvSpPr>
          <p:nvPr/>
        </p:nvSpPr>
        <p:spPr bwMode="auto">
          <a:xfrm>
            <a:off x="2033588" y="1583532"/>
            <a:ext cx="2311400" cy="34528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6" name="Line 70"/>
          <p:cNvSpPr>
            <a:spLocks noChangeShapeType="1"/>
          </p:cNvSpPr>
          <p:nvPr/>
        </p:nvSpPr>
        <p:spPr bwMode="auto">
          <a:xfrm>
            <a:off x="2117726" y="1752600"/>
            <a:ext cx="327025" cy="0"/>
          </a:xfrm>
          <a:prstGeom prst="line">
            <a:avLst/>
          </a:prstGeom>
          <a:noFill/>
          <a:ln w="18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7" name="Freeform 71"/>
          <p:cNvSpPr>
            <a:spLocks/>
          </p:cNvSpPr>
          <p:nvPr/>
        </p:nvSpPr>
        <p:spPr bwMode="auto">
          <a:xfrm>
            <a:off x="2235201" y="1720454"/>
            <a:ext cx="92075" cy="64294"/>
          </a:xfrm>
          <a:custGeom>
            <a:avLst/>
            <a:gdLst>
              <a:gd name="T0" fmla="*/ 2147483647 w 58"/>
              <a:gd name="T1" fmla="*/ 0 h 54"/>
              <a:gd name="T2" fmla="*/ 2147483647 w 58"/>
              <a:gd name="T3" fmla="*/ 2147483647 h 54"/>
              <a:gd name="T4" fmla="*/ 2147483647 w 58"/>
              <a:gd name="T5" fmla="*/ 2147483647 h 54"/>
              <a:gd name="T6" fmla="*/ 0 w 58"/>
              <a:gd name="T7" fmla="*/ 2147483647 h 54"/>
              <a:gd name="T8" fmla="*/ 2147483647 w 58"/>
              <a:gd name="T9" fmla="*/ 0 h 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"/>
              <a:gd name="T16" fmla="*/ 0 h 54"/>
              <a:gd name="T17" fmla="*/ 58 w 58"/>
              <a:gd name="T18" fmla="*/ 54 h 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" h="54">
                <a:moveTo>
                  <a:pt x="29" y="0"/>
                </a:moveTo>
                <a:lnTo>
                  <a:pt x="58" y="27"/>
                </a:lnTo>
                <a:lnTo>
                  <a:pt x="29" y="54"/>
                </a:lnTo>
                <a:lnTo>
                  <a:pt x="0" y="27"/>
                </a:lnTo>
                <a:lnTo>
                  <a:pt x="29" y="0"/>
                </a:lnTo>
                <a:close/>
              </a:path>
            </a:pathLst>
          </a:custGeom>
          <a:solidFill>
            <a:srgbClr val="008000"/>
          </a:solidFill>
          <a:ln w="9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78" name="Rectangle 72"/>
          <p:cNvSpPr>
            <a:spLocks noChangeArrowheads="1"/>
          </p:cNvSpPr>
          <p:nvPr/>
        </p:nvSpPr>
        <p:spPr bwMode="auto">
          <a:xfrm>
            <a:off x="2481263" y="1700213"/>
            <a:ext cx="43903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Inflows  </a:t>
            </a:r>
            <a:endParaRPr lang="en-US"/>
          </a:p>
        </p:txBody>
      </p:sp>
      <p:sp>
        <p:nvSpPr>
          <p:cNvPr id="17479" name="Line 73"/>
          <p:cNvSpPr>
            <a:spLocks noChangeShapeType="1"/>
          </p:cNvSpPr>
          <p:nvPr/>
        </p:nvSpPr>
        <p:spPr bwMode="auto">
          <a:xfrm>
            <a:off x="3190876" y="1752600"/>
            <a:ext cx="328613" cy="0"/>
          </a:xfrm>
          <a:prstGeom prst="line">
            <a:avLst/>
          </a:prstGeom>
          <a:noFill/>
          <a:ln w="18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0" name="Rectangle 74"/>
          <p:cNvSpPr>
            <a:spLocks noChangeArrowheads="1"/>
          </p:cNvSpPr>
          <p:nvPr/>
        </p:nvSpPr>
        <p:spPr bwMode="auto">
          <a:xfrm>
            <a:off x="3308351" y="1720454"/>
            <a:ext cx="92075" cy="63103"/>
          </a:xfrm>
          <a:prstGeom prst="rect">
            <a:avLst/>
          </a:prstGeom>
          <a:solidFill>
            <a:srgbClr val="FF6600"/>
          </a:solidFill>
          <a:ln w="9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1" name="Rectangle 75"/>
          <p:cNvSpPr>
            <a:spLocks noChangeArrowheads="1"/>
          </p:cNvSpPr>
          <p:nvPr/>
        </p:nvSpPr>
        <p:spPr bwMode="auto">
          <a:xfrm>
            <a:off x="3554414" y="1700213"/>
            <a:ext cx="54875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Arial" charset="0"/>
              </a:rPr>
              <a:t>Outflows   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3103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51435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This is a world of trade in tasks, raising many governance issues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077627"/>
            <a:ext cx="7653868" cy="30725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467" y="4725601"/>
            <a:ext cx="3234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Source</a:t>
            </a:r>
            <a:r>
              <a:rPr lang="en-US" sz="1200" dirty="0" smtClean="0"/>
              <a:t>: </a:t>
            </a:r>
            <a:r>
              <a:rPr lang="en-US" sz="1200" dirty="0" err="1" smtClean="0"/>
              <a:t>Sourcemap</a:t>
            </a:r>
            <a:endParaRPr lang="en-US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31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Promoting manufacturing: ‘Task perspective’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4861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Shifting geography of global value chains creates opportunities for developing countries</a:t>
            </a:r>
          </a:p>
          <a:p>
            <a:r>
              <a:rPr lang="en-US" dirty="0"/>
              <a:t>Drivers:</a:t>
            </a:r>
          </a:p>
          <a:p>
            <a:pPr lvl="1"/>
            <a:r>
              <a:rPr lang="en-US" dirty="0"/>
              <a:t>Resource cost pressures (energy; </a:t>
            </a:r>
            <a:r>
              <a:rPr lang="en-US" dirty="0" smtClean="0"/>
              <a:t>transport; carbon </a:t>
            </a:r>
            <a:r>
              <a:rPr lang="en-US" dirty="0"/>
              <a:t>abatement; </a:t>
            </a:r>
            <a:r>
              <a:rPr lang="en-US" dirty="0" smtClean="0"/>
              <a:t>competition; export restrictions)</a:t>
            </a:r>
            <a:endParaRPr lang="en-US" dirty="0"/>
          </a:p>
          <a:p>
            <a:pPr lvl="1"/>
            <a:r>
              <a:rPr lang="en-US" dirty="0"/>
              <a:t>The ‘China price’ (wages; land; domestic demand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Declining IT costs (competition)</a:t>
            </a:r>
          </a:p>
          <a:p>
            <a:pPr lvl="1"/>
            <a:r>
              <a:rPr lang="en-US" dirty="0"/>
              <a:t>Shifting demand (European stagnation; emerging market growth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How will these drivers combine to drive value chain relocations?</a:t>
            </a:r>
          </a:p>
          <a:p>
            <a:r>
              <a:rPr lang="en-US" dirty="0" smtClean="0"/>
              <a:t>What needs to be done to benefit?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27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Promoting manufacturing: </a:t>
            </a:r>
            <a:r>
              <a:rPr lang="en-US" sz="3200" dirty="0"/>
              <a:t>‘Task perspective’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100"/>
            <a:ext cx="8229600" cy="3549650"/>
          </a:xfrm>
        </p:spPr>
        <p:txBody>
          <a:bodyPr>
            <a:normAutofit/>
          </a:bodyPr>
          <a:lstStyle/>
          <a:p>
            <a:pPr marL="182880" lvl="1"/>
            <a:r>
              <a:rPr lang="en-US" sz="2400" dirty="0" smtClean="0"/>
              <a:t>Developing countries/companies should aim </a:t>
            </a:r>
            <a:r>
              <a:rPr lang="en-US" sz="2400" dirty="0"/>
              <a:t>to </a:t>
            </a:r>
            <a:r>
              <a:rPr lang="en-US" sz="2400" dirty="0" smtClean="0"/>
              <a:t>plug in to and develop competitive advantage in specific ‘tasks’ </a:t>
            </a:r>
            <a:r>
              <a:rPr lang="en-US" sz="2400" dirty="0"/>
              <a:t>rather than </a:t>
            </a:r>
            <a:r>
              <a:rPr lang="en-US" sz="2400" dirty="0" smtClean="0"/>
              <a:t>drive </a:t>
            </a:r>
            <a:r>
              <a:rPr lang="en-US" sz="2400" dirty="0"/>
              <a:t>the value </a:t>
            </a:r>
            <a:r>
              <a:rPr lang="en-US" sz="2400" dirty="0" smtClean="0"/>
              <a:t>chain per se</a:t>
            </a:r>
          </a:p>
          <a:p>
            <a:pPr marL="182880" lvl="1"/>
            <a:r>
              <a:rPr lang="en-US" sz="2400" dirty="0" smtClean="0"/>
              <a:t>Then aim to move up the value chain in time</a:t>
            </a:r>
          </a:p>
          <a:p>
            <a:pPr marL="182880" lvl="1"/>
            <a:r>
              <a:rPr lang="en-US" sz="2400" dirty="0" smtClean="0"/>
              <a:t>Fundamentally it is about niches and broadening the division of labour, or increasing specialization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2012/12/11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GVCs - Moscow 11/12/12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153C4-1AE9-8142-811D-1408D64F30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4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1314</TotalTime>
  <Words>1516</Words>
  <Application>Microsoft Macintosh PowerPoint</Application>
  <PresentationFormat>On-screen Show (16:9)</PresentationFormat>
  <Paragraphs>237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Theme</vt:lpstr>
      <vt:lpstr>THE SHIFTING GEOGRAPHY OF GLOBAL VALUE CHAINS: IMPLICATIONS FOR Trade policy</vt:lpstr>
      <vt:lpstr>OVERVIEW</vt:lpstr>
      <vt:lpstr>The ‘task’ perspective</vt:lpstr>
      <vt:lpstr>Shifting geographic concentration of manufactured exports: Triad plus east Asia</vt:lpstr>
      <vt:lpstr>Driven by TNCs, which account for some 80% of global trade now - nearly half governed in GVCs</vt:lpstr>
      <vt:lpstr>PowerPoint Presentation</vt:lpstr>
      <vt:lpstr>This is a world of trade in tasks, raising many governance issues</vt:lpstr>
      <vt:lpstr>Promoting manufacturing: ‘Task perspective’</vt:lpstr>
      <vt:lpstr>Promoting manufacturing: ‘Task perspective’</vt:lpstr>
      <vt:lpstr>Associated policy paradigm</vt:lpstr>
      <vt:lpstr>Address an array of border and behind the border barriers</vt:lpstr>
      <vt:lpstr>Task Perspective: Policy Paradigm</vt:lpstr>
      <vt:lpstr>Task Perspective: Policy Paradigm</vt:lpstr>
      <vt:lpstr>Unilateral liberalization</vt:lpstr>
      <vt:lpstr>Intermediate product trade</vt:lpstr>
      <vt:lpstr>Proximity to one of the triad economies matters</vt:lpstr>
      <vt:lpstr>Unilateral liberalization</vt:lpstr>
      <vt:lpstr>Services value-added in relation to manufacturing</vt:lpstr>
      <vt:lpstr>Modernizing the WTO</vt:lpstr>
      <vt:lpstr>Preferential trade agreements</vt:lpstr>
      <vt:lpstr>Broader implications</vt:lpstr>
      <vt:lpstr>Broader implications</vt:lpstr>
      <vt:lpstr>Broader implications</vt:lpstr>
      <vt:lpstr>Rethinking Bilateral Trade Balances</vt:lpstr>
      <vt:lpstr>Key takeaways for the g20</vt:lpstr>
      <vt:lpstr>Key takeaways for the G20</vt:lpstr>
      <vt:lpstr>Key takeaways for the G20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Trade, industrial policy and exchange rates</dc:title>
  <dc:creator>Peter Draper</dc:creator>
  <cp:lastModifiedBy>Peter Draper</cp:lastModifiedBy>
  <cp:revision>205</cp:revision>
  <dcterms:created xsi:type="dcterms:W3CDTF">2012-05-22T12:09:47Z</dcterms:created>
  <dcterms:modified xsi:type="dcterms:W3CDTF">2012-12-07T08:44:17Z</dcterms:modified>
</cp:coreProperties>
</file>