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66" r:id="rId3"/>
    <p:sldId id="269" r:id="rId4"/>
    <p:sldId id="268" r:id="rId5"/>
    <p:sldId id="267" r:id="rId6"/>
    <p:sldId id="257" r:id="rId7"/>
    <p:sldId id="258" r:id="rId8"/>
    <p:sldId id="259" r:id="rId9"/>
    <p:sldId id="264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81" autoAdjust="0"/>
  </p:normalViewPr>
  <p:slideViewPr>
    <p:cSldViewPr snapToGrid="0" snapToObjects="1">
      <p:cViewPr>
        <p:scale>
          <a:sx n="55" d="100"/>
          <a:sy n="55" d="100"/>
        </p:scale>
        <p:origin x="-18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EBBAB-F24F-A546-AC42-BE54E10F3B8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B354-2785-9140-85E4-CC7E7553A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480D81-2AB3-4635-A1BE-FD7FBD21C034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Change G8 to G20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</a:rPr>
              <a:t>The G20 must find its niche in a crowded global development architecture, where UN bodies, MDBs and the donor community all jealously guard their prerogatives.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4734A-EA83-8D4B-A100-12E10253ED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does definition of ``development`` end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Food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and commodity price volatility both have  connections to FSB agenda. Infrastructure investment? Financial inclusion and microfinance? Sustainable Development- climate change / green growth / sustainable development, climate change financing? Is it about low-emission development?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B354-2785-9140-85E4-CC7E7553A4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does definition of ``development``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end?Food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security and commodity price volatility both have  connections to FSB agenda. Infrastructure investment? Financial inclusion and microfinance? Sustainable Development- climate change / green growth / sustainable development, climate change financing? Is it about low-emission development?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B354-2785-9140-85E4-CC7E7553A4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Catalyze work to modernize governance arrangements.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Commission reports for mandates re global governance gaps that militate against sustainable and balanced growth.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 </a:t>
            </a:r>
            <a:r>
              <a:rPr lang="en-US" sz="7400" i="1" dirty="0" smtClean="0"/>
              <a:t>Informal arrangements in delivering food security beyond reform of the Committee on World Food Security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i="1" dirty="0" smtClean="0"/>
              <a:t>Avoid</a:t>
            </a:r>
            <a:r>
              <a:rPr lang="en-US" sz="7400" i="1" baseline="0" dirty="0" smtClean="0"/>
              <a:t>  hea</a:t>
            </a:r>
            <a:r>
              <a:rPr lang="en-US" sz="7400" i="1" dirty="0" smtClean="0"/>
              <a:t>dline like Los Cabos “G20 fails 1 billion hungry people worldwide: Development and food security sidelined”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i="1" dirty="0" smtClean="0"/>
              <a:t>Connect funding infrastructure to protocols on transparency and corruption (to avoid fiascos like the World Bank in Bangladesh)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400" i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B354-2785-9140-85E4-CC7E7553A4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A core group of representatives from major countries will have to broker a deal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Address relative gaps and inclusive growth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Landmines; diseases.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B354-2785-9140-85E4-CC7E7553A4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3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4CCB-5A44-644E-8291-9E63A71DAFE6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38D7-0B19-924A-8743-2D43E6E6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9562"/>
            <a:ext cx="7772400" cy="1690778"/>
          </a:xfrm>
        </p:spPr>
        <p:txBody>
          <a:bodyPr>
            <a:normAutofit/>
          </a:bodyPr>
          <a:lstStyle/>
          <a:p>
            <a:r>
              <a:rPr lang="en-CA" dirty="0" smtClean="0"/>
              <a:t>The G20 and Development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5057" y="3886199"/>
            <a:ext cx="8315863" cy="2445589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Barry Carin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Senior Fellow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Centre for International Governance Innovation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December 11,2012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6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89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2. Focus </a:t>
            </a:r>
            <a:r>
              <a:rPr lang="en-US" dirty="0" smtClean="0"/>
              <a:t>on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9893"/>
            <a:ext cx="8229600" cy="5831457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7400" i="1" dirty="0"/>
              <a:t>S</a:t>
            </a:r>
            <a:r>
              <a:rPr lang="en-US" sz="7400" i="1" dirty="0" smtClean="0"/>
              <a:t>trengthen international organizations </a:t>
            </a:r>
            <a:r>
              <a:rPr lang="en-US" sz="7400" i="1" dirty="0"/>
              <a:t>and informal </a:t>
            </a:r>
            <a:r>
              <a:rPr lang="en-US" sz="7400" i="1" dirty="0" smtClean="0"/>
              <a:t>arrangements</a:t>
            </a:r>
            <a:r>
              <a:rPr lang="en-US" sz="7400" i="1" dirty="0"/>
              <a:t>.</a:t>
            </a:r>
            <a:endParaRPr lang="en-US" sz="7400" i="1" dirty="0" smtClean="0"/>
          </a:p>
          <a:p>
            <a:pPr lvl="1">
              <a:defRPr/>
            </a:pPr>
            <a:r>
              <a:rPr lang="en-US" sz="7400" i="1" dirty="0" smtClean="0"/>
              <a:t>Food Security</a:t>
            </a:r>
            <a:r>
              <a:rPr lang="en-US" sz="7400" i="1" dirty="0" smtClean="0"/>
              <a:t>: </a:t>
            </a:r>
            <a:r>
              <a:rPr lang="en-US" sz="7400" i="1" dirty="0" smtClean="0"/>
              <a:t>Coordinate </a:t>
            </a:r>
            <a:r>
              <a:rPr lang="en-US" sz="7400" i="1" dirty="0"/>
              <a:t>biofuel policies, regulation of derivative markets, agriculture market distortions, rural infrastructure, and research and </a:t>
            </a:r>
            <a:r>
              <a:rPr lang="en-US" sz="7400" i="1" dirty="0" smtClean="0"/>
              <a:t>investment</a:t>
            </a:r>
            <a:endParaRPr lang="en-US" sz="7400" i="1" dirty="0"/>
          </a:p>
          <a:p>
            <a:pPr lvl="1">
              <a:defRPr/>
            </a:pPr>
            <a:r>
              <a:rPr lang="en-US" sz="7400" i="1" dirty="0" smtClean="0"/>
              <a:t>Integrate Agriculture </a:t>
            </a:r>
            <a:r>
              <a:rPr lang="en-US" sz="7400" i="1" dirty="0"/>
              <a:t>and Finance </a:t>
            </a:r>
            <a:r>
              <a:rPr lang="en-US" sz="7400" i="1" dirty="0" smtClean="0"/>
              <a:t>solitudes</a:t>
            </a:r>
          </a:p>
          <a:p>
            <a:pPr lvl="1">
              <a:defRPr/>
            </a:pPr>
            <a:r>
              <a:rPr lang="en-US" sz="7400" i="1" dirty="0" smtClean="0"/>
              <a:t>Migration</a:t>
            </a:r>
            <a:r>
              <a:rPr lang="en-US" sz="7400" i="1" dirty="0"/>
              <a:t>, the interface of water resources with trade (link of water and agriculture), and food security. </a:t>
            </a:r>
            <a:endParaRPr lang="en-US" sz="7400" i="1" dirty="0" smtClean="0"/>
          </a:p>
          <a:p>
            <a:pPr lvl="1">
              <a:defRPr/>
            </a:pPr>
            <a:r>
              <a:rPr lang="en-US" sz="7400" i="1" dirty="0"/>
              <a:t>C</a:t>
            </a:r>
            <a:r>
              <a:rPr lang="en-US" sz="7400" i="1" dirty="0" smtClean="0"/>
              <a:t>oordinate </a:t>
            </a:r>
            <a:r>
              <a:rPr lang="en-US" sz="7400" i="1" dirty="0"/>
              <a:t>development policies in infrastructure, agriculture and </a:t>
            </a:r>
            <a:r>
              <a:rPr lang="en-US" sz="7400" i="1" dirty="0" smtClean="0"/>
              <a:t>climate </a:t>
            </a:r>
            <a:endParaRPr lang="en-US" sz="7400" i="1" dirty="0"/>
          </a:p>
          <a:p>
            <a:pPr lvl="1">
              <a:defRPr/>
            </a:pPr>
            <a:r>
              <a:rPr lang="en-US" sz="7400" i="1" dirty="0" smtClean="0"/>
              <a:t>Connect funding infrastructure to </a:t>
            </a:r>
            <a:r>
              <a:rPr lang="en-US" sz="7400" i="1" dirty="0"/>
              <a:t>protocols on transparency and </a:t>
            </a:r>
            <a:r>
              <a:rPr lang="en-US" sz="7400" i="1" dirty="0" smtClean="0"/>
              <a:t>corruption</a:t>
            </a:r>
          </a:p>
          <a:p>
            <a:pPr marL="457200" lvl="1" indent="0">
              <a:buNone/>
              <a:defRPr/>
            </a:pPr>
            <a:endParaRPr lang="en-US" sz="7400" i="1" dirty="0"/>
          </a:p>
          <a:p>
            <a:pPr>
              <a:defRPr/>
            </a:pPr>
            <a:r>
              <a:rPr lang="en-US" sz="7400" i="1" dirty="0"/>
              <a:t>Do not depreciate the G20’s reputation with repetitive fruitless proclamations of renewed commitment to the doomed Doha </a:t>
            </a:r>
            <a:r>
              <a:rPr lang="en-US" sz="7400" i="1" dirty="0" smtClean="0"/>
              <a:t>Round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7400" i="1" dirty="0"/>
              <a:t>Commission reports for mandates re global governance gaps.</a:t>
            </a:r>
          </a:p>
          <a:p>
            <a:pPr>
              <a:defRPr/>
            </a:pPr>
            <a:endParaRPr lang="en-US" sz="7400" i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38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3. Contribute </a:t>
            </a:r>
            <a:r>
              <a:rPr lang="en-US" dirty="0" smtClean="0"/>
              <a:t>to Post-2015 MDGs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849"/>
            <a:ext cx="8229600" cy="5138301"/>
          </a:xfrm>
          <a:noFill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G</a:t>
            </a:r>
            <a:r>
              <a:rPr lang="en-US" dirty="0" smtClean="0"/>
              <a:t>oals influence </a:t>
            </a:r>
            <a:r>
              <a:rPr lang="en-US" dirty="0"/>
              <a:t>behaviour, </a:t>
            </a:r>
            <a:r>
              <a:rPr lang="en-US" dirty="0" smtClean="0"/>
              <a:t>priorities, </a:t>
            </a:r>
            <a:r>
              <a:rPr lang="en-US" dirty="0"/>
              <a:t>and </a:t>
            </a:r>
            <a:r>
              <a:rPr lang="en-US" dirty="0" smtClean="0"/>
              <a:t>investment.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UN </a:t>
            </a:r>
            <a:r>
              <a:rPr lang="en-US" dirty="0"/>
              <a:t>consultation </a:t>
            </a:r>
            <a:r>
              <a:rPr lang="en-US" dirty="0" smtClean="0"/>
              <a:t>process - Consensus </a:t>
            </a:r>
            <a:r>
              <a:rPr lang="en-US" dirty="0"/>
              <a:t>unlikely </a:t>
            </a:r>
            <a:endParaRPr lang="en-US" dirty="0" smtClean="0"/>
          </a:p>
          <a:p>
            <a:pPr>
              <a:defRPr/>
            </a:pPr>
            <a:r>
              <a:rPr lang="en-US" dirty="0"/>
              <a:t>Pressure re </a:t>
            </a:r>
            <a:r>
              <a:rPr lang="en-US" i="1" dirty="0"/>
              <a:t>poverty; employment; inequality; social protection; food security; health; </a:t>
            </a:r>
            <a:r>
              <a:rPr lang="en-US" i="1" dirty="0" smtClean="0"/>
              <a:t>secondary/tertiary </a:t>
            </a:r>
            <a:r>
              <a:rPr lang="en-US" i="1" dirty="0"/>
              <a:t>education; </a:t>
            </a:r>
            <a:r>
              <a:rPr lang="en-US" i="1" dirty="0" smtClean="0"/>
              <a:t>security</a:t>
            </a:r>
            <a:r>
              <a:rPr lang="en-US" i="1" dirty="0"/>
              <a:t>; gender; disaster resilience; connectivity; </a:t>
            </a:r>
            <a:r>
              <a:rPr lang="en-US" i="1" dirty="0" smtClean="0"/>
              <a:t>“</a:t>
            </a:r>
            <a:r>
              <a:rPr lang="en-US" i="1" dirty="0"/>
              <a:t>energy for all”; </a:t>
            </a:r>
            <a:r>
              <a:rPr lang="en-US" i="1" dirty="0" smtClean="0"/>
              <a:t>human rights; environmental </a:t>
            </a:r>
            <a:r>
              <a:rPr lang="en-US" i="1" dirty="0"/>
              <a:t>sustainability; climate change; </a:t>
            </a:r>
            <a:r>
              <a:rPr lang="en-US" i="1" dirty="0" smtClean="0"/>
              <a:t>anti- corruption; governance. </a:t>
            </a:r>
            <a:endParaRPr lang="en-US" dirty="0" smtClean="0"/>
          </a:p>
          <a:p>
            <a:pPr>
              <a:defRPr/>
            </a:pPr>
            <a:r>
              <a:rPr lang="en-US" dirty="0"/>
              <a:t>G20 could </a:t>
            </a:r>
            <a:r>
              <a:rPr lang="en-US" dirty="0" smtClean="0"/>
              <a:t>mediate. </a:t>
            </a:r>
            <a:endParaRPr lang="en-US" dirty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2150"/>
            <a:ext cx="9144000" cy="111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7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4. Launch </a:t>
            </a:r>
            <a:r>
              <a:rPr lang="en-US" dirty="0" smtClean="0"/>
              <a:t>a Program to </a:t>
            </a:r>
            <a:br>
              <a:rPr lang="en-US" dirty="0" smtClean="0"/>
            </a:br>
            <a:r>
              <a:rPr lang="en-US" dirty="0" smtClean="0"/>
              <a:t>Promote Winning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i="1" dirty="0" smtClean="0"/>
              <a:t>Advance Market Commitments </a:t>
            </a:r>
            <a:endParaRPr lang="en-US" i="1" dirty="0"/>
          </a:p>
          <a:p>
            <a:pPr>
              <a:defRPr/>
            </a:pPr>
            <a:r>
              <a:rPr lang="en-US" i="1" dirty="0" smtClean="0"/>
              <a:t>Progress </a:t>
            </a:r>
            <a:r>
              <a:rPr lang="en-US" i="1" dirty="0"/>
              <a:t>based aid</a:t>
            </a:r>
            <a:endParaRPr lang="en-US" dirty="0" smtClean="0"/>
          </a:p>
          <a:p>
            <a:pPr>
              <a:defRPr/>
            </a:pPr>
            <a:r>
              <a:rPr lang="en-US" i="1" dirty="0" smtClean="0"/>
              <a:t>Conditional </a:t>
            </a:r>
            <a:r>
              <a:rPr lang="en-US" i="1" dirty="0"/>
              <a:t>cash transfers</a:t>
            </a:r>
            <a:endParaRPr lang="en-US" dirty="0" smtClean="0"/>
          </a:p>
          <a:p>
            <a:pPr>
              <a:defRPr/>
            </a:pPr>
            <a:r>
              <a:rPr lang="en-US" i="1" dirty="0" smtClean="0"/>
              <a:t>Inter-jurisdictional </a:t>
            </a:r>
            <a:r>
              <a:rPr lang="en-US" i="1" dirty="0"/>
              <a:t>competitions</a:t>
            </a:r>
            <a:endParaRPr lang="en-US" dirty="0" smtClean="0"/>
          </a:p>
          <a:p>
            <a:pPr>
              <a:defRPr/>
            </a:pPr>
            <a:r>
              <a:rPr lang="en-US" i="1" dirty="0"/>
              <a:t>MIT Poverty Action Lab </a:t>
            </a:r>
            <a:r>
              <a:rPr lang="en-US" i="1" dirty="0" smtClean="0"/>
              <a:t>– Smart</a:t>
            </a:r>
            <a:r>
              <a:rPr lang="en-US" i="1" dirty="0"/>
              <a:t> </a:t>
            </a:r>
            <a:r>
              <a:rPr lang="en-US" i="1" dirty="0" smtClean="0"/>
              <a:t>subsidies</a:t>
            </a:r>
          </a:p>
          <a:p>
            <a:pPr>
              <a:defRPr/>
            </a:pPr>
            <a:r>
              <a:rPr lang="en-US" i="1" dirty="0" smtClean="0"/>
              <a:t>Peer </a:t>
            </a:r>
            <a:r>
              <a:rPr lang="en-US" i="1" dirty="0"/>
              <a:t>review </a:t>
            </a:r>
            <a:r>
              <a:rPr lang="en-US" i="1" dirty="0" smtClean="0"/>
              <a:t>pr</a:t>
            </a:r>
            <a:r>
              <a:rPr lang="en-US" i="1" dirty="0" smtClean="0"/>
              <a:t>ograms </a:t>
            </a:r>
            <a:endParaRPr lang="en-US" dirty="0" smtClean="0"/>
          </a:p>
          <a:p>
            <a:pPr>
              <a:defRPr/>
            </a:pPr>
            <a:r>
              <a:rPr lang="en-US" i="1" dirty="0"/>
              <a:t>T</a:t>
            </a:r>
            <a:r>
              <a:rPr lang="en-US" i="1" dirty="0" smtClean="0"/>
              <a:t>ax </a:t>
            </a:r>
            <a:r>
              <a:rPr lang="en-US" i="1" dirty="0" smtClean="0"/>
              <a:t>incentives</a:t>
            </a:r>
            <a:endParaRPr lang="en-US" dirty="0" smtClean="0"/>
          </a:p>
          <a:p>
            <a:pPr>
              <a:defRPr/>
            </a:pPr>
            <a:r>
              <a:rPr lang="en-US" i="1" dirty="0"/>
              <a:t>R</a:t>
            </a:r>
            <a:r>
              <a:rPr lang="en-US" i="1" dirty="0" smtClean="0"/>
              <a:t>emittances facilitation</a:t>
            </a:r>
            <a:endParaRPr lang="en-US" dirty="0" smtClean="0"/>
          </a:p>
          <a:p>
            <a:pPr>
              <a:defRPr/>
            </a:pPr>
            <a:r>
              <a:rPr lang="en-US" i="1" dirty="0"/>
              <a:t>M</a:t>
            </a:r>
            <a:r>
              <a:rPr lang="en-US" i="1" dirty="0" smtClean="0"/>
              <a:t>icro finance  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MDG-Conditional-Cash-Tran-0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9"/>
          <a:stretch/>
        </p:blipFill>
        <p:spPr>
          <a:xfrm>
            <a:off x="5726314" y="3945429"/>
            <a:ext cx="3417685" cy="27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ubik's Cube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4366"/>
          <a:stretch>
            <a:fillRect/>
          </a:stretch>
        </p:blipFill>
        <p:spPr bwMode="auto">
          <a:xfrm>
            <a:off x="990600" y="0"/>
            <a:ext cx="6858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29 Africa Aid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8"/>
            <a:ext cx="9144000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2728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Canadian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63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G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9144000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cs typeface="+mj-cs"/>
              </a:rPr>
              <a:t>South </a:t>
            </a:r>
            <a:r>
              <a:rPr lang="en-US" sz="3200" dirty="0" smtClean="0">
                <a:cs typeface="+mj-cs"/>
              </a:rPr>
              <a:t>African View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7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88F75BE-C9BD-461B-93E0-055DCA02644F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Political oppression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07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9" name="Picture 5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Box 1"/>
            <p:cNvSpPr txBox="1">
              <a:spLocks noChangeArrowheads="1"/>
            </p:cNvSpPr>
            <p:nvPr/>
          </p:nvSpPr>
          <p:spPr bwMode="auto">
            <a:xfrm>
              <a:off x="304800" y="4724400"/>
              <a:ext cx="1447800" cy="7694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4400">
                  <a:solidFill>
                    <a:schemeClr val="bg1"/>
                  </a:solidFill>
                  <a:latin typeface="Arial Black" pitchFamily="34" charset="0"/>
                </a:rPr>
                <a:t>G20</a:t>
              </a:r>
            </a:p>
          </p:txBody>
        </p:sp>
      </p:grpSp>
      <p:sp>
        <p:nvSpPr>
          <p:cNvPr id="3078" name="Title 1"/>
          <p:cNvSpPr txBox="1">
            <a:spLocks/>
          </p:cNvSpPr>
          <p:nvPr/>
        </p:nvSpPr>
        <p:spPr bwMode="auto">
          <a:xfrm>
            <a:off x="0" y="0"/>
            <a:ext cx="2057400" cy="990600"/>
          </a:xfrm>
          <a:prstGeom prst="rect">
            <a:avLst/>
          </a:prstGeom>
          <a:solidFill>
            <a:srgbClr val="FFFF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4400" dirty="0" smtClean="0">
                <a:solidFill>
                  <a:schemeClr val="tx2"/>
                </a:solidFill>
              </a:rPr>
              <a:t>U.S.A View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ROCODI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 rot="1154768">
            <a:off x="7356475" y="2616200"/>
            <a:ext cx="67945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G20</a:t>
            </a:r>
          </a:p>
        </p:txBody>
      </p:sp>
      <p:sp>
        <p:nvSpPr>
          <p:cNvPr id="4" name="Freeform 3"/>
          <p:cNvSpPr/>
          <p:nvPr/>
        </p:nvSpPr>
        <p:spPr>
          <a:xfrm>
            <a:off x="6870700" y="2505075"/>
            <a:ext cx="485775" cy="242888"/>
          </a:xfrm>
          <a:custGeom>
            <a:avLst/>
            <a:gdLst>
              <a:gd name="connsiteX0" fmla="*/ 470838 w 486744"/>
              <a:gd name="connsiteY0" fmla="*/ 191451 h 243637"/>
              <a:gd name="connsiteX1" fmla="*/ 383855 w 486744"/>
              <a:gd name="connsiteY1" fmla="*/ 156661 h 243637"/>
              <a:gd name="connsiteX2" fmla="*/ 331666 w 486744"/>
              <a:gd name="connsiteY2" fmla="*/ 104476 h 243637"/>
              <a:gd name="connsiteX3" fmla="*/ 279477 w 486744"/>
              <a:gd name="connsiteY3" fmla="*/ 69686 h 243637"/>
              <a:gd name="connsiteX4" fmla="*/ 175098 w 486744"/>
              <a:gd name="connsiteY4" fmla="*/ 106 h 243637"/>
              <a:gd name="connsiteX5" fmla="*/ 1134 w 486744"/>
              <a:gd name="connsiteY5" fmla="*/ 69686 h 243637"/>
              <a:gd name="connsiteX6" fmla="*/ 18530 w 486744"/>
              <a:gd name="connsiteY6" fmla="*/ 191451 h 243637"/>
              <a:gd name="connsiteX7" fmla="*/ 122909 w 486744"/>
              <a:gd name="connsiteY7" fmla="*/ 226241 h 243637"/>
              <a:gd name="connsiteX8" fmla="*/ 175098 w 486744"/>
              <a:gd name="connsiteY8" fmla="*/ 243637 h 243637"/>
              <a:gd name="connsiteX9" fmla="*/ 383855 w 486744"/>
              <a:gd name="connsiteY9" fmla="*/ 226241 h 243637"/>
              <a:gd name="connsiteX10" fmla="*/ 470838 w 486744"/>
              <a:gd name="connsiteY10" fmla="*/ 191451 h 24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744" h="243637">
                <a:moveTo>
                  <a:pt x="470838" y="191451"/>
                </a:moveTo>
                <a:cubicBezTo>
                  <a:pt x="470838" y="179854"/>
                  <a:pt x="410336" y="173210"/>
                  <a:pt x="383855" y="156661"/>
                </a:cubicBezTo>
                <a:cubicBezTo>
                  <a:pt x="362993" y="143623"/>
                  <a:pt x="350566" y="120225"/>
                  <a:pt x="331666" y="104476"/>
                </a:cubicBezTo>
                <a:cubicBezTo>
                  <a:pt x="315604" y="91092"/>
                  <a:pt x="295539" y="83070"/>
                  <a:pt x="279477" y="69686"/>
                </a:cubicBezTo>
                <a:cubicBezTo>
                  <a:pt x="192603" y="-2704"/>
                  <a:pt x="266816" y="30676"/>
                  <a:pt x="175098" y="106"/>
                </a:cubicBezTo>
                <a:cubicBezTo>
                  <a:pt x="97681" y="8707"/>
                  <a:pt x="1134" y="-28537"/>
                  <a:pt x="1134" y="69686"/>
                </a:cubicBezTo>
                <a:cubicBezTo>
                  <a:pt x="1134" y="110686"/>
                  <a:pt x="-6643" y="159088"/>
                  <a:pt x="18530" y="191451"/>
                </a:cubicBezTo>
                <a:cubicBezTo>
                  <a:pt x="41047" y="220399"/>
                  <a:pt x="88116" y="214644"/>
                  <a:pt x="122909" y="226241"/>
                </a:cubicBezTo>
                <a:lnTo>
                  <a:pt x="175098" y="243637"/>
                </a:lnTo>
                <a:cubicBezTo>
                  <a:pt x="244684" y="237838"/>
                  <a:pt x="314641" y="235469"/>
                  <a:pt x="383855" y="226241"/>
                </a:cubicBezTo>
                <a:cubicBezTo>
                  <a:pt x="541830" y="205179"/>
                  <a:pt x="470838" y="203048"/>
                  <a:pt x="470838" y="19145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1524000" cy="3694113"/>
          </a:xfrm>
          <a:prstGeom prst="rect">
            <a:avLst/>
          </a:prstGeom>
          <a:solidFill>
            <a:srgbClr val="FFFFF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UNDP</a:t>
            </a:r>
          </a:p>
          <a:p>
            <a:pPr eaLnBrk="1" hangingPunct="1"/>
            <a:r>
              <a:rPr lang="en-US" sz="1800"/>
              <a:t>UNICEF</a:t>
            </a:r>
          </a:p>
          <a:p>
            <a:pPr eaLnBrk="1" hangingPunct="1"/>
            <a:r>
              <a:rPr lang="en-US" sz="1800"/>
              <a:t>UNEP</a:t>
            </a:r>
            <a:br>
              <a:rPr lang="en-US" sz="1800"/>
            </a:br>
            <a:r>
              <a:rPr lang="en-US" sz="1800"/>
              <a:t>UN Women</a:t>
            </a:r>
          </a:p>
          <a:p>
            <a:pPr eaLnBrk="1" hangingPunct="1"/>
            <a:r>
              <a:rPr lang="en-US" sz="1800"/>
              <a:t>UNFPA</a:t>
            </a:r>
          </a:p>
          <a:p>
            <a:pPr eaLnBrk="1" hangingPunct="1"/>
            <a:r>
              <a:rPr lang="en-US" sz="1800"/>
              <a:t>WHO</a:t>
            </a:r>
          </a:p>
          <a:p>
            <a:pPr eaLnBrk="1" hangingPunct="1"/>
            <a:r>
              <a:rPr lang="en-US" sz="1800"/>
              <a:t>DESA</a:t>
            </a:r>
          </a:p>
          <a:p>
            <a:pPr eaLnBrk="1" hangingPunct="1"/>
            <a:r>
              <a:rPr lang="en-US" sz="1800"/>
              <a:t>ILO </a:t>
            </a:r>
          </a:p>
          <a:p>
            <a:pPr eaLnBrk="1" hangingPunct="1"/>
            <a:r>
              <a:rPr lang="en-US" sz="1800"/>
              <a:t>FAO</a:t>
            </a:r>
          </a:p>
          <a:p>
            <a:pPr eaLnBrk="1" hangingPunct="1"/>
            <a:r>
              <a:rPr lang="en-US" sz="1800"/>
              <a:t>UNCSD</a:t>
            </a:r>
          </a:p>
          <a:p>
            <a:pPr eaLnBrk="1" hangingPunct="1"/>
            <a:r>
              <a:rPr lang="en-US" sz="1800"/>
              <a:t>MDB’s</a:t>
            </a:r>
          </a:p>
          <a:p>
            <a:pPr eaLnBrk="1" hangingPunct="1"/>
            <a:r>
              <a:rPr lang="en-US" sz="1800"/>
              <a:t>Civil Society</a:t>
            </a:r>
          </a:p>
          <a:p>
            <a:pPr eaLnBrk="1" hangingPunct="1"/>
            <a:r>
              <a:rPr lang="en-US" sz="1800"/>
              <a:t>Donors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-12700" y="53340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G20 must find its niche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 crowded space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vate Equity 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0350"/>
            <a:ext cx="9144000" cy="50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70"/>
            <a:ext cx="8229600" cy="14123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Focus on </a:t>
            </a:r>
            <a:r>
              <a:rPr lang="en-US" dirty="0"/>
              <a:t>G</a:t>
            </a:r>
            <a:r>
              <a:rPr lang="en-US" dirty="0" smtClean="0"/>
              <a:t>rowth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</a:t>
            </a:r>
            <a:r>
              <a:rPr lang="en-US" dirty="0" smtClean="0"/>
              <a:t>nstitutional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579288"/>
          </a:xfrm>
          <a:solidFill>
            <a:srgbClr val="FFFFFF">
              <a:alpha val="71000"/>
            </a:srgbClr>
          </a:solidFill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Deliver on existing commitments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Focus on coherence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Contribute to the successor framework to the MDGs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Launch a program to collate and promote “winning ideas”</a:t>
            </a:r>
          </a:p>
        </p:txBody>
      </p:sp>
    </p:spTree>
    <p:extLst>
      <p:ext uri="{BB962C8B-B14F-4D97-AF65-F5344CB8AC3E}">
        <p14:creationId xmlns:p14="http://schemas.microsoft.com/office/powerpoint/2010/main" val="37668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1.Deliver </a:t>
            </a:r>
            <a:r>
              <a:rPr lang="en-US" dirty="0" smtClean="0"/>
              <a:t>on Existing </a:t>
            </a:r>
            <a:br>
              <a:rPr lang="en-US" dirty="0" smtClean="0"/>
            </a:br>
            <a:r>
              <a:rPr lang="en-US" dirty="0" smtClean="0"/>
              <a:t>Commitments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0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 smtClean="0"/>
              <a:t>Project </a:t>
            </a:r>
            <a:r>
              <a:rPr lang="en-US" i="1" dirty="0"/>
              <a:t>Preparation </a:t>
            </a:r>
            <a:r>
              <a:rPr lang="en-US" i="1" dirty="0" smtClean="0"/>
              <a:t>Facilities </a:t>
            </a:r>
          </a:p>
          <a:p>
            <a:pPr>
              <a:defRPr/>
            </a:pPr>
            <a:r>
              <a:rPr lang="en-US" i="1" dirty="0" smtClean="0"/>
              <a:t>Construction </a:t>
            </a:r>
            <a:r>
              <a:rPr lang="en-US" i="1" dirty="0"/>
              <a:t>Sector Transparency </a:t>
            </a:r>
            <a:r>
              <a:rPr lang="en-US" i="1" dirty="0" smtClean="0"/>
              <a:t>Initiative</a:t>
            </a:r>
          </a:p>
          <a:p>
            <a:pPr>
              <a:defRPr/>
            </a:pPr>
            <a:r>
              <a:rPr lang="en-US" i="1" dirty="0" smtClean="0"/>
              <a:t>“</a:t>
            </a:r>
            <a:r>
              <a:rPr lang="en-US" i="1" dirty="0" err="1"/>
              <a:t>Sokoni</a:t>
            </a:r>
            <a:r>
              <a:rPr lang="en-US" i="1" dirty="0"/>
              <a:t> Africa Infrastructure Marketplace” platform and the global infrastructure benchmarking </a:t>
            </a:r>
            <a:r>
              <a:rPr lang="en-US" i="1" dirty="0" smtClean="0"/>
              <a:t>initiative</a:t>
            </a:r>
            <a:endParaRPr lang="en-US" i="1" dirty="0"/>
          </a:p>
          <a:p>
            <a:pPr>
              <a:defRPr/>
            </a:pPr>
            <a:r>
              <a:rPr lang="en-US" i="1" dirty="0" smtClean="0"/>
              <a:t>MDBs </a:t>
            </a:r>
            <a:r>
              <a:rPr lang="en-US" i="1" dirty="0"/>
              <a:t>credit-enhancement </a:t>
            </a:r>
            <a:r>
              <a:rPr lang="en-US" i="1" dirty="0" smtClean="0"/>
              <a:t>tools</a:t>
            </a:r>
          </a:p>
          <a:p>
            <a:pPr>
              <a:defRPr/>
            </a:pPr>
            <a:r>
              <a:rPr lang="en-US" i="1" dirty="0" smtClean="0"/>
              <a:t>Strengthening </a:t>
            </a:r>
            <a:r>
              <a:rPr lang="en-US" i="1" dirty="0"/>
              <a:t>of local financial </a:t>
            </a:r>
            <a:r>
              <a:rPr lang="en-US" i="1" dirty="0" smtClean="0"/>
              <a:t>intermediaries</a:t>
            </a:r>
            <a:endParaRPr lang="en-US" dirty="0" smtClean="0"/>
          </a:p>
          <a:p>
            <a:pPr>
              <a:defRPr/>
            </a:pPr>
            <a:r>
              <a:rPr lang="en-US" i="1" dirty="0" smtClean="0"/>
              <a:t>Fossil </a:t>
            </a:r>
            <a:r>
              <a:rPr lang="en-US" i="1" dirty="0"/>
              <a:t>fuel </a:t>
            </a:r>
            <a:r>
              <a:rPr lang="en-US" i="1" dirty="0" smtClean="0"/>
              <a:t>subsidies</a:t>
            </a:r>
            <a:r>
              <a:rPr lang="en-US" b="1" i="1" dirty="0" smtClean="0"/>
              <a:t> </a:t>
            </a:r>
            <a:endParaRPr lang="en-US" b="1" i="1" dirty="0" smtClean="0"/>
          </a:p>
          <a:p>
            <a:pPr>
              <a:defRPr/>
            </a:pPr>
            <a:r>
              <a:rPr lang="en-US" i="1" dirty="0"/>
              <a:t>R</a:t>
            </a:r>
            <a:r>
              <a:rPr lang="en-US" i="1" dirty="0" smtClean="0"/>
              <a:t>emittances</a:t>
            </a:r>
            <a:endParaRPr lang="en-US" i="1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ScreenShot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62" y="38593"/>
            <a:ext cx="2647357" cy="23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1. Deliver </a:t>
            </a:r>
            <a:r>
              <a:rPr lang="en-US" dirty="0" smtClean="0"/>
              <a:t>on Existing </a:t>
            </a:r>
            <a:br>
              <a:rPr lang="en-US" dirty="0" smtClean="0"/>
            </a:br>
            <a:r>
              <a:rPr lang="en-US" dirty="0" smtClean="0"/>
              <a:t>Commitments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580"/>
            <a:ext cx="8229600" cy="4839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en-US" i="1" dirty="0"/>
          </a:p>
          <a:p>
            <a:pPr marL="0" indent="0">
              <a:buNone/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r>
              <a:rPr lang="en-US" sz="3600" i="1" dirty="0" smtClean="0"/>
              <a:t>Nine </a:t>
            </a:r>
            <a:r>
              <a:rPr lang="en-US" sz="3600" i="1" dirty="0"/>
              <a:t>pillars of Seoul Development Consensus</a:t>
            </a:r>
            <a:endParaRPr lang="en-US" sz="3600" dirty="0"/>
          </a:p>
          <a:p>
            <a:pPr marL="0" indent="0">
              <a:buNone/>
              <a:defRPr/>
            </a:pPr>
            <a:r>
              <a:rPr lang="en-US" sz="3600" dirty="0" smtClean="0"/>
              <a:t>1</a:t>
            </a:r>
            <a:r>
              <a:rPr lang="en-US" sz="3600" dirty="0"/>
              <a:t>) </a:t>
            </a:r>
            <a:r>
              <a:rPr lang="en-US" sz="3600" dirty="0" smtClean="0"/>
              <a:t>infrastructure </a:t>
            </a:r>
          </a:p>
          <a:p>
            <a:pPr marL="0" indent="0">
              <a:buNone/>
              <a:defRPr/>
            </a:pPr>
            <a:r>
              <a:rPr lang="en-US" sz="3600" dirty="0" smtClean="0"/>
              <a:t>2</a:t>
            </a:r>
            <a:r>
              <a:rPr lang="en-US" sz="3600" dirty="0"/>
              <a:t>) private investment and job </a:t>
            </a:r>
            <a:r>
              <a:rPr lang="en-US" sz="3600" dirty="0" smtClean="0"/>
              <a:t>creation</a:t>
            </a:r>
          </a:p>
          <a:p>
            <a:pPr marL="0" indent="0">
              <a:buNone/>
              <a:defRPr/>
            </a:pPr>
            <a:r>
              <a:rPr lang="en-US" sz="3600" dirty="0" smtClean="0"/>
              <a:t>3</a:t>
            </a:r>
            <a:r>
              <a:rPr lang="en-US" sz="3600" dirty="0"/>
              <a:t>) human resource </a:t>
            </a:r>
            <a:r>
              <a:rPr lang="en-US" sz="3600" dirty="0" smtClean="0"/>
              <a:t>development</a:t>
            </a:r>
          </a:p>
          <a:p>
            <a:pPr marL="0" indent="0">
              <a:buNone/>
              <a:defRPr/>
            </a:pPr>
            <a:r>
              <a:rPr lang="en-US" sz="3600" dirty="0" smtClean="0"/>
              <a:t>4</a:t>
            </a:r>
            <a:r>
              <a:rPr lang="en-US" sz="3600" dirty="0"/>
              <a:t>) </a:t>
            </a:r>
            <a:r>
              <a:rPr lang="en-US" sz="3600" dirty="0" smtClean="0"/>
              <a:t>trade</a:t>
            </a:r>
          </a:p>
          <a:p>
            <a:pPr marL="0" indent="0">
              <a:buNone/>
              <a:defRPr/>
            </a:pPr>
            <a:r>
              <a:rPr lang="en-US" sz="3600" dirty="0" smtClean="0"/>
              <a:t>5</a:t>
            </a:r>
            <a:r>
              <a:rPr lang="en-US" sz="3600" dirty="0"/>
              <a:t>) financial </a:t>
            </a:r>
            <a:r>
              <a:rPr lang="en-US" sz="3600" dirty="0" smtClean="0"/>
              <a:t>inclusion</a:t>
            </a:r>
          </a:p>
          <a:p>
            <a:pPr marL="0" indent="0">
              <a:buNone/>
              <a:defRPr/>
            </a:pPr>
            <a:r>
              <a:rPr lang="en-US" sz="3600" dirty="0" smtClean="0"/>
              <a:t>6</a:t>
            </a:r>
            <a:r>
              <a:rPr lang="en-US" sz="3600" dirty="0"/>
              <a:t>) resilient </a:t>
            </a:r>
            <a:r>
              <a:rPr lang="en-US" sz="3600" dirty="0" smtClean="0"/>
              <a:t>growth</a:t>
            </a:r>
          </a:p>
          <a:p>
            <a:pPr marL="0" indent="0">
              <a:buNone/>
              <a:defRPr/>
            </a:pPr>
            <a:r>
              <a:rPr lang="en-US" sz="3600" dirty="0" smtClean="0"/>
              <a:t>7</a:t>
            </a:r>
            <a:r>
              <a:rPr lang="en-US" sz="3600" dirty="0"/>
              <a:t>) food </a:t>
            </a:r>
            <a:r>
              <a:rPr lang="en-US" sz="3600" dirty="0" smtClean="0"/>
              <a:t>security</a:t>
            </a:r>
          </a:p>
          <a:p>
            <a:pPr marL="0" indent="0">
              <a:buNone/>
              <a:defRPr/>
            </a:pPr>
            <a:r>
              <a:rPr lang="en-US" sz="3600" dirty="0" smtClean="0"/>
              <a:t>8</a:t>
            </a:r>
            <a:r>
              <a:rPr lang="en-US" sz="3600" dirty="0"/>
              <a:t>) domestic resource </a:t>
            </a:r>
            <a:r>
              <a:rPr lang="en-US" sz="3600" dirty="0" smtClean="0"/>
              <a:t>mobilization</a:t>
            </a:r>
          </a:p>
          <a:p>
            <a:pPr marL="0" indent="0">
              <a:buNone/>
              <a:defRPr/>
            </a:pPr>
            <a:r>
              <a:rPr lang="en-US" sz="3600" dirty="0" smtClean="0"/>
              <a:t>9</a:t>
            </a:r>
            <a:r>
              <a:rPr lang="en-US" sz="3600" dirty="0"/>
              <a:t>) knowledge sharing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ScreenShot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62" y="38593"/>
            <a:ext cx="2647357" cy="23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529</Words>
  <Application>Microsoft Office PowerPoint</Application>
  <PresentationFormat>On-screen Show (4:3)</PresentationFormat>
  <Paragraphs>99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G20 and Development</vt:lpstr>
      <vt:lpstr>PowerPoint Presentation</vt:lpstr>
      <vt:lpstr>Canadian View</vt:lpstr>
      <vt:lpstr>South African View</vt:lpstr>
      <vt:lpstr>Political oppression</vt:lpstr>
      <vt:lpstr>G20 must find its niche  in a crowded space</vt:lpstr>
      <vt:lpstr>Focus on Growth  and Institutional Reform</vt:lpstr>
      <vt:lpstr>1.Deliver on Existing  Commitments (1)</vt:lpstr>
      <vt:lpstr>1. Deliver on Existing  Commitments (2)</vt:lpstr>
      <vt:lpstr>2. Focus on Coherence</vt:lpstr>
      <vt:lpstr>3. Contribute to Post-2015 MDGs</vt:lpstr>
      <vt:lpstr>4. Launch a Program to  Promote Winning 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G20 Development Agenda</dc:title>
  <dc:creator>Nicole Bates-Eamer</dc:creator>
  <cp:lastModifiedBy>Owner</cp:lastModifiedBy>
  <cp:revision>17</cp:revision>
  <dcterms:created xsi:type="dcterms:W3CDTF">2012-12-01T20:07:14Z</dcterms:created>
  <dcterms:modified xsi:type="dcterms:W3CDTF">2012-12-03T20:57:53Z</dcterms:modified>
</cp:coreProperties>
</file>