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55" r:id="rId2"/>
    <p:sldId id="339" r:id="rId3"/>
    <p:sldId id="349" r:id="rId4"/>
    <p:sldId id="350" r:id="rId5"/>
    <p:sldId id="351" r:id="rId6"/>
    <p:sldId id="328" r:id="rId7"/>
    <p:sldId id="336" r:id="rId8"/>
    <p:sldId id="341" r:id="rId9"/>
    <p:sldId id="342" r:id="rId10"/>
    <p:sldId id="343" r:id="rId11"/>
    <p:sldId id="356" r:id="rId12"/>
    <p:sldId id="353" r:id="rId13"/>
    <p:sldId id="329" r:id="rId14"/>
    <p:sldId id="330" r:id="rId15"/>
    <p:sldId id="332" r:id="rId16"/>
    <p:sldId id="335" r:id="rId17"/>
    <p:sldId id="345" r:id="rId18"/>
    <p:sldId id="354" r:id="rId19"/>
    <p:sldId id="347" r:id="rId20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F8A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92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94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B66BC2-24B8-47CA-8166-FBEF34ADA62E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ED658771-1F15-4E02-BB32-B1ED4DED6BBC}">
      <dgm:prSet phldrT="[Text]" custT="1"/>
      <dgm:spPr/>
      <dgm:t>
        <a:bodyPr/>
        <a:lstStyle/>
        <a:p>
          <a:r>
            <a:rPr lang="en-GB" sz="2400" b="1" dirty="0" smtClean="0">
              <a:solidFill>
                <a:srgbClr val="002060"/>
              </a:solidFill>
            </a:rPr>
            <a:t>800 new policies</a:t>
          </a:r>
          <a:endParaRPr lang="en-GB" sz="2400" b="1" dirty="0">
            <a:solidFill>
              <a:srgbClr val="002060"/>
            </a:solidFill>
          </a:endParaRPr>
        </a:p>
      </dgm:t>
    </dgm:pt>
    <dgm:pt modelId="{6718F16C-52EB-4727-814C-DED74F31CCEC}" type="parTrans" cxnId="{BC7343DE-A6FE-4312-A253-24A24078C159}">
      <dgm:prSet/>
      <dgm:spPr/>
      <dgm:t>
        <a:bodyPr/>
        <a:lstStyle/>
        <a:p>
          <a:endParaRPr lang="en-GB"/>
        </a:p>
      </dgm:t>
    </dgm:pt>
    <dgm:pt modelId="{AF607DC0-45B2-43EC-8FB3-4BF6D609DEF9}" type="sibTrans" cxnId="{BC7343DE-A6FE-4312-A253-24A24078C159}">
      <dgm:prSet/>
      <dgm:spPr/>
      <dgm:t>
        <a:bodyPr/>
        <a:lstStyle/>
        <a:p>
          <a:endParaRPr lang="en-GB"/>
        </a:p>
      </dgm:t>
    </dgm:pt>
    <dgm:pt modelId="{9B609C21-2C6D-4469-9BC5-DD766FFD3094}">
      <dgm:prSet phldrT="[Text]"/>
      <dgm:spPr/>
      <dgm:t>
        <a:bodyPr/>
        <a:lstStyle/>
        <a:p>
          <a:r>
            <a:rPr lang="en-GB" b="1" dirty="0" smtClean="0">
              <a:solidFill>
                <a:srgbClr val="002060"/>
              </a:solidFill>
            </a:rPr>
            <a:t>2.1% growth target by 2018</a:t>
          </a:r>
          <a:endParaRPr lang="en-GB" b="1" dirty="0">
            <a:solidFill>
              <a:srgbClr val="002060"/>
            </a:solidFill>
          </a:endParaRPr>
        </a:p>
      </dgm:t>
    </dgm:pt>
    <dgm:pt modelId="{72864107-7173-498E-8FC5-40A5B2C5126D}" type="parTrans" cxnId="{74383639-6DF7-43D0-93B7-9650FA208BBC}">
      <dgm:prSet/>
      <dgm:spPr/>
      <dgm:t>
        <a:bodyPr/>
        <a:lstStyle/>
        <a:p>
          <a:endParaRPr lang="en-GB"/>
        </a:p>
      </dgm:t>
    </dgm:pt>
    <dgm:pt modelId="{234BDE04-96D4-43B5-B6EA-E8E04CE2FAA9}" type="sibTrans" cxnId="{74383639-6DF7-43D0-93B7-9650FA208BBC}">
      <dgm:prSet/>
      <dgm:spPr/>
      <dgm:t>
        <a:bodyPr/>
        <a:lstStyle/>
        <a:p>
          <a:endParaRPr lang="en-GB"/>
        </a:p>
      </dgm:t>
    </dgm:pt>
    <dgm:pt modelId="{256BDE7A-AFC3-4EE1-87F9-EA3018A77333}">
      <dgm:prSet phldrT="[Text]"/>
      <dgm:spPr/>
      <dgm:t>
        <a:bodyPr/>
        <a:lstStyle/>
        <a:p>
          <a:r>
            <a:rPr lang="en-GB" b="1" dirty="0" smtClean="0">
              <a:solidFill>
                <a:srgbClr val="002060"/>
              </a:solidFill>
            </a:rPr>
            <a:t>G20 Action Plans on taxation/ investment/ female employment &amp; safer workplaces</a:t>
          </a:r>
          <a:endParaRPr lang="en-GB" b="1" dirty="0">
            <a:solidFill>
              <a:srgbClr val="002060"/>
            </a:solidFill>
          </a:endParaRPr>
        </a:p>
      </dgm:t>
    </dgm:pt>
    <dgm:pt modelId="{2929E788-ECFD-45F4-AC7F-785B981EF6F6}" type="parTrans" cxnId="{F0696D69-8F35-449F-9FE7-D1A7FE6A9CC0}">
      <dgm:prSet/>
      <dgm:spPr/>
      <dgm:t>
        <a:bodyPr/>
        <a:lstStyle/>
        <a:p>
          <a:endParaRPr lang="en-GB"/>
        </a:p>
      </dgm:t>
    </dgm:pt>
    <dgm:pt modelId="{CA748FE8-B4BF-4617-A134-8229A6A4686E}" type="sibTrans" cxnId="{F0696D69-8F35-449F-9FE7-D1A7FE6A9CC0}">
      <dgm:prSet/>
      <dgm:spPr/>
      <dgm:t>
        <a:bodyPr/>
        <a:lstStyle/>
        <a:p>
          <a:endParaRPr lang="en-GB"/>
        </a:p>
      </dgm:t>
    </dgm:pt>
    <dgm:pt modelId="{6144803D-1410-40C8-8772-D29CE971473F}" type="pres">
      <dgm:prSet presAssocID="{D8B66BC2-24B8-47CA-8166-FBEF34ADA62E}" presName="compositeShape" presStyleCnt="0">
        <dgm:presLayoutVars>
          <dgm:dir/>
          <dgm:resizeHandles/>
        </dgm:presLayoutVars>
      </dgm:prSet>
      <dgm:spPr/>
    </dgm:pt>
    <dgm:pt modelId="{7B2D256F-FCE8-4A42-A4D2-CC7A6EC10F54}" type="pres">
      <dgm:prSet presAssocID="{D8B66BC2-24B8-47CA-8166-FBEF34ADA62E}" presName="pyramid" presStyleLbl="node1" presStyleIdx="0" presStyleCnt="1"/>
      <dgm:spPr/>
    </dgm:pt>
    <dgm:pt modelId="{2A0A86F9-0BC4-4B60-9C22-67AB8DF706B5}" type="pres">
      <dgm:prSet presAssocID="{D8B66BC2-24B8-47CA-8166-FBEF34ADA62E}" presName="theList" presStyleCnt="0"/>
      <dgm:spPr/>
    </dgm:pt>
    <dgm:pt modelId="{11CCB969-6390-4D35-979E-F536C505564D}" type="pres">
      <dgm:prSet presAssocID="{ED658771-1F15-4E02-BB32-B1ED4DED6BBC}" presName="aNode" presStyleLbl="fgAcc1" presStyleIdx="0" presStyleCnt="3" custScaleY="686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FD7A74-B552-487A-8F6B-A1B423DE6FF9}" type="pres">
      <dgm:prSet presAssocID="{ED658771-1F15-4E02-BB32-B1ED4DED6BBC}" presName="aSpace" presStyleCnt="0"/>
      <dgm:spPr/>
    </dgm:pt>
    <dgm:pt modelId="{3D591322-E372-4308-8D92-89E867FE7130}" type="pres">
      <dgm:prSet presAssocID="{9B609C21-2C6D-4469-9BC5-DD766FFD3094}" presName="aNode" presStyleLbl="fgAcc1" presStyleIdx="1" presStyleCnt="3" custScaleY="5708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935856-4FCA-438A-8706-B7107F1FFAD1}" type="pres">
      <dgm:prSet presAssocID="{9B609C21-2C6D-4469-9BC5-DD766FFD3094}" presName="aSpace" presStyleCnt="0"/>
      <dgm:spPr/>
    </dgm:pt>
    <dgm:pt modelId="{B9D462BF-1560-4BAE-81F9-554BEF91B7A6}" type="pres">
      <dgm:prSet presAssocID="{256BDE7A-AFC3-4EE1-87F9-EA3018A7733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4B0770-96D1-4444-AF3B-E52D3E1E1097}" type="pres">
      <dgm:prSet presAssocID="{256BDE7A-AFC3-4EE1-87F9-EA3018A77333}" presName="aSpace" presStyleCnt="0"/>
      <dgm:spPr/>
    </dgm:pt>
  </dgm:ptLst>
  <dgm:cxnLst>
    <dgm:cxn modelId="{472863A6-C136-4534-B88A-BABF073A0B2B}" type="presOf" srcId="{256BDE7A-AFC3-4EE1-87F9-EA3018A77333}" destId="{B9D462BF-1560-4BAE-81F9-554BEF91B7A6}" srcOrd="0" destOrd="0" presId="urn:microsoft.com/office/officeart/2005/8/layout/pyramid2"/>
    <dgm:cxn modelId="{A92F9C98-416C-4257-89C8-154B36115521}" type="presOf" srcId="{9B609C21-2C6D-4469-9BC5-DD766FFD3094}" destId="{3D591322-E372-4308-8D92-89E867FE7130}" srcOrd="0" destOrd="0" presId="urn:microsoft.com/office/officeart/2005/8/layout/pyramid2"/>
    <dgm:cxn modelId="{4FBA3452-4974-4491-A958-3C3F88F19281}" type="presOf" srcId="{D8B66BC2-24B8-47CA-8166-FBEF34ADA62E}" destId="{6144803D-1410-40C8-8772-D29CE971473F}" srcOrd="0" destOrd="0" presId="urn:microsoft.com/office/officeart/2005/8/layout/pyramid2"/>
    <dgm:cxn modelId="{F0696D69-8F35-449F-9FE7-D1A7FE6A9CC0}" srcId="{D8B66BC2-24B8-47CA-8166-FBEF34ADA62E}" destId="{256BDE7A-AFC3-4EE1-87F9-EA3018A77333}" srcOrd="2" destOrd="0" parTransId="{2929E788-ECFD-45F4-AC7F-785B981EF6F6}" sibTransId="{CA748FE8-B4BF-4617-A134-8229A6A4686E}"/>
    <dgm:cxn modelId="{BC7343DE-A6FE-4312-A253-24A24078C159}" srcId="{D8B66BC2-24B8-47CA-8166-FBEF34ADA62E}" destId="{ED658771-1F15-4E02-BB32-B1ED4DED6BBC}" srcOrd="0" destOrd="0" parTransId="{6718F16C-52EB-4727-814C-DED74F31CCEC}" sibTransId="{AF607DC0-45B2-43EC-8FB3-4BF6D609DEF9}"/>
    <dgm:cxn modelId="{DF80B3C0-A778-4232-8273-1502DC54E59F}" type="presOf" srcId="{ED658771-1F15-4E02-BB32-B1ED4DED6BBC}" destId="{11CCB969-6390-4D35-979E-F536C505564D}" srcOrd="0" destOrd="0" presId="urn:microsoft.com/office/officeart/2005/8/layout/pyramid2"/>
    <dgm:cxn modelId="{74383639-6DF7-43D0-93B7-9650FA208BBC}" srcId="{D8B66BC2-24B8-47CA-8166-FBEF34ADA62E}" destId="{9B609C21-2C6D-4469-9BC5-DD766FFD3094}" srcOrd="1" destOrd="0" parTransId="{72864107-7173-498E-8FC5-40A5B2C5126D}" sibTransId="{234BDE04-96D4-43B5-B6EA-E8E04CE2FAA9}"/>
    <dgm:cxn modelId="{E4E196A9-0894-49A6-9906-DEF2ABF01619}" type="presParOf" srcId="{6144803D-1410-40C8-8772-D29CE971473F}" destId="{7B2D256F-FCE8-4A42-A4D2-CC7A6EC10F54}" srcOrd="0" destOrd="0" presId="urn:microsoft.com/office/officeart/2005/8/layout/pyramid2"/>
    <dgm:cxn modelId="{22E2404E-877B-4515-BEE5-D77012BA4AFD}" type="presParOf" srcId="{6144803D-1410-40C8-8772-D29CE971473F}" destId="{2A0A86F9-0BC4-4B60-9C22-67AB8DF706B5}" srcOrd="1" destOrd="0" presId="urn:microsoft.com/office/officeart/2005/8/layout/pyramid2"/>
    <dgm:cxn modelId="{A86ECC80-FB75-4231-BE61-75248F904253}" type="presParOf" srcId="{2A0A86F9-0BC4-4B60-9C22-67AB8DF706B5}" destId="{11CCB969-6390-4D35-979E-F536C505564D}" srcOrd="0" destOrd="0" presId="urn:microsoft.com/office/officeart/2005/8/layout/pyramid2"/>
    <dgm:cxn modelId="{FFCA9E25-79C3-46D3-8AD8-6AC761CA204A}" type="presParOf" srcId="{2A0A86F9-0BC4-4B60-9C22-67AB8DF706B5}" destId="{6DFD7A74-B552-487A-8F6B-A1B423DE6FF9}" srcOrd="1" destOrd="0" presId="urn:microsoft.com/office/officeart/2005/8/layout/pyramid2"/>
    <dgm:cxn modelId="{9190E6D7-6EB3-44E4-8853-DCE2E1B799A6}" type="presParOf" srcId="{2A0A86F9-0BC4-4B60-9C22-67AB8DF706B5}" destId="{3D591322-E372-4308-8D92-89E867FE7130}" srcOrd="2" destOrd="0" presId="urn:microsoft.com/office/officeart/2005/8/layout/pyramid2"/>
    <dgm:cxn modelId="{2970626A-2AD9-4C92-AE35-F7127C4E78F9}" type="presParOf" srcId="{2A0A86F9-0BC4-4B60-9C22-67AB8DF706B5}" destId="{34935856-4FCA-438A-8706-B7107F1FFAD1}" srcOrd="3" destOrd="0" presId="urn:microsoft.com/office/officeart/2005/8/layout/pyramid2"/>
    <dgm:cxn modelId="{DA9AAFCB-A494-4F82-9CB5-0DAC544BA5B8}" type="presParOf" srcId="{2A0A86F9-0BC4-4B60-9C22-67AB8DF706B5}" destId="{B9D462BF-1560-4BAE-81F9-554BEF91B7A6}" srcOrd="4" destOrd="0" presId="urn:microsoft.com/office/officeart/2005/8/layout/pyramid2"/>
    <dgm:cxn modelId="{35335152-5641-4AC2-B0AA-9919925C033E}" type="presParOf" srcId="{2A0A86F9-0BC4-4B60-9C22-67AB8DF706B5}" destId="{D64B0770-96D1-4444-AF3B-E52D3E1E109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D53046-3771-4B5E-9AAD-72E0077AA749}" type="doc">
      <dgm:prSet loTypeId="urn:microsoft.com/office/officeart/2009/layout/CircleArrowProcess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D7169B3-852C-4086-A3EE-6492BFC05454}">
      <dgm:prSet phldrT="[Text]" custT="1"/>
      <dgm:spPr/>
      <dgm:t>
        <a:bodyPr/>
        <a:lstStyle/>
        <a:p>
          <a:pPr algn="ctr"/>
          <a:r>
            <a:rPr lang="en-US" sz="4400" dirty="0" smtClean="0">
              <a:solidFill>
                <a:srgbClr val="0070C0"/>
              </a:solidFill>
            </a:rPr>
            <a:t>68% </a:t>
          </a:r>
          <a:endParaRPr lang="en-GB" sz="4400" dirty="0">
            <a:solidFill>
              <a:srgbClr val="0070C0"/>
            </a:solidFill>
          </a:endParaRPr>
        </a:p>
      </dgm:t>
    </dgm:pt>
    <dgm:pt modelId="{48062BE3-F525-45C6-ABE4-383D9AD1A6E8}" type="parTrans" cxnId="{9BF51D61-5D14-4802-A3BB-680C2883D2B8}">
      <dgm:prSet/>
      <dgm:spPr/>
      <dgm:t>
        <a:bodyPr/>
        <a:lstStyle/>
        <a:p>
          <a:pPr algn="ctr"/>
          <a:endParaRPr lang="en-GB"/>
        </a:p>
      </dgm:t>
    </dgm:pt>
    <dgm:pt modelId="{FE3C51AB-0E75-4E18-BB66-0A31862296D3}" type="sibTrans" cxnId="{9BF51D61-5D14-4802-A3BB-680C2883D2B8}">
      <dgm:prSet/>
      <dgm:spPr/>
      <dgm:t>
        <a:bodyPr/>
        <a:lstStyle/>
        <a:p>
          <a:pPr algn="ctr"/>
          <a:endParaRPr lang="en-GB"/>
        </a:p>
      </dgm:t>
    </dgm:pt>
    <dgm:pt modelId="{4C0E36E0-D621-48C7-A985-52E90170CCE3}">
      <dgm:prSet phldrT="[Text]" custT="1"/>
      <dgm:spPr/>
      <dgm:t>
        <a:bodyPr/>
        <a:lstStyle/>
        <a:p>
          <a:pPr algn="ctr"/>
          <a:r>
            <a:rPr lang="en-GB" sz="1800" b="1" dirty="0" smtClean="0">
              <a:solidFill>
                <a:srgbClr val="0070C0"/>
              </a:solidFill>
            </a:rPr>
            <a:t>no desired impact on the national level</a:t>
          </a:r>
          <a:endParaRPr lang="en-GB" sz="1800" b="1" dirty="0">
            <a:solidFill>
              <a:srgbClr val="0070C0"/>
            </a:solidFill>
          </a:endParaRPr>
        </a:p>
      </dgm:t>
    </dgm:pt>
    <dgm:pt modelId="{35AF3725-FEF3-47D5-BFC3-F9C9485EB81E}" type="parTrans" cxnId="{AD99F2AF-4FD6-47C9-A17C-B1C259BBB5D3}">
      <dgm:prSet/>
      <dgm:spPr/>
      <dgm:t>
        <a:bodyPr/>
        <a:lstStyle/>
        <a:p>
          <a:pPr algn="ctr"/>
          <a:endParaRPr lang="en-GB"/>
        </a:p>
      </dgm:t>
    </dgm:pt>
    <dgm:pt modelId="{03D7B75A-4DCC-4B1D-8BC0-2D9283674935}" type="sibTrans" cxnId="{AD99F2AF-4FD6-47C9-A17C-B1C259BBB5D3}">
      <dgm:prSet/>
      <dgm:spPr/>
      <dgm:t>
        <a:bodyPr/>
        <a:lstStyle/>
        <a:p>
          <a:pPr algn="ctr"/>
          <a:endParaRPr lang="en-GB"/>
        </a:p>
      </dgm:t>
    </dgm:pt>
    <dgm:pt modelId="{EE94EB73-DCC6-41D2-AB63-B018305CF452}">
      <dgm:prSet phldrT="[Text]" custT="1"/>
      <dgm:spPr/>
      <dgm:t>
        <a:bodyPr/>
        <a:lstStyle/>
        <a:p>
          <a:pPr algn="ctr"/>
          <a:r>
            <a:rPr lang="en-GB" sz="2000" b="1" dirty="0" smtClean="0">
              <a:solidFill>
                <a:srgbClr val="0070C0"/>
              </a:solidFill>
            </a:rPr>
            <a:t>no concrete policy changes</a:t>
          </a:r>
          <a:endParaRPr lang="en-GB" sz="2000" b="1" dirty="0">
            <a:solidFill>
              <a:srgbClr val="0070C0"/>
            </a:solidFill>
          </a:endParaRPr>
        </a:p>
      </dgm:t>
    </dgm:pt>
    <dgm:pt modelId="{6A9DE640-B9D9-47B6-A0F8-44E2F1EB26FD}" type="parTrans" cxnId="{1D839382-09EA-4607-8896-BEB364839C95}">
      <dgm:prSet/>
      <dgm:spPr/>
      <dgm:t>
        <a:bodyPr/>
        <a:lstStyle/>
        <a:p>
          <a:pPr algn="ctr"/>
          <a:endParaRPr lang="en-GB"/>
        </a:p>
      </dgm:t>
    </dgm:pt>
    <dgm:pt modelId="{78723C5D-C0F7-446C-8C44-10CFC0ACF414}" type="sibTrans" cxnId="{1D839382-09EA-4607-8896-BEB364839C95}">
      <dgm:prSet/>
      <dgm:spPr/>
      <dgm:t>
        <a:bodyPr/>
        <a:lstStyle/>
        <a:p>
          <a:pPr algn="ctr"/>
          <a:endParaRPr lang="en-GB"/>
        </a:p>
      </dgm:t>
    </dgm:pt>
    <dgm:pt modelId="{9E63D6A9-266B-4EAD-9B06-C6735DBB14F6}" type="pres">
      <dgm:prSet presAssocID="{F4D53046-3771-4B5E-9AAD-72E0077AA74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E0083F14-81B8-4E4A-8412-50DD687296BB}" type="pres">
      <dgm:prSet presAssocID="{BD7169B3-852C-4086-A3EE-6492BFC05454}" presName="Accent1" presStyleCnt="0"/>
      <dgm:spPr/>
    </dgm:pt>
    <dgm:pt modelId="{EBA11C67-1383-491F-BE66-CAABCB37100F}" type="pres">
      <dgm:prSet presAssocID="{BD7169B3-852C-4086-A3EE-6492BFC05454}" presName="Accent" presStyleLbl="node1" presStyleIdx="0" presStyleCnt="3"/>
      <dgm:spPr/>
    </dgm:pt>
    <dgm:pt modelId="{3D57C120-525D-422F-A8C8-A98291A6157D}" type="pres">
      <dgm:prSet presAssocID="{BD7169B3-852C-4086-A3EE-6492BFC05454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EE5FAA-0381-4CA2-A191-2C0407DA3A22}" type="pres">
      <dgm:prSet presAssocID="{4C0E36E0-D621-48C7-A985-52E90170CCE3}" presName="Accent2" presStyleCnt="0"/>
      <dgm:spPr/>
    </dgm:pt>
    <dgm:pt modelId="{191A86E3-9F88-460E-B082-64EF5E3F7A65}" type="pres">
      <dgm:prSet presAssocID="{4C0E36E0-D621-48C7-A985-52E90170CCE3}" presName="Accent" presStyleLbl="node1" presStyleIdx="1" presStyleCnt="3"/>
      <dgm:spPr/>
    </dgm:pt>
    <dgm:pt modelId="{C769C07C-1F9D-4A50-9520-A179EA46DF13}" type="pres">
      <dgm:prSet presAssocID="{4C0E36E0-D621-48C7-A985-52E90170CCE3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D5C4F0-C631-4F77-BE39-AE6856BB7ABD}" type="pres">
      <dgm:prSet presAssocID="{EE94EB73-DCC6-41D2-AB63-B018305CF452}" presName="Accent3" presStyleCnt="0"/>
      <dgm:spPr/>
    </dgm:pt>
    <dgm:pt modelId="{8CA17B25-2BAB-4EE4-8859-73DE3082F62D}" type="pres">
      <dgm:prSet presAssocID="{EE94EB73-DCC6-41D2-AB63-B018305CF452}" presName="Accent" presStyleLbl="node1" presStyleIdx="2" presStyleCnt="3"/>
      <dgm:spPr/>
    </dgm:pt>
    <dgm:pt modelId="{A91B1D04-9EE4-4049-9863-314A6DA98090}" type="pres">
      <dgm:prSet presAssocID="{EE94EB73-DCC6-41D2-AB63-B018305CF452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9DF6CA6-BF19-4C94-BF88-C77D25948CD3}" type="presOf" srcId="{4C0E36E0-D621-48C7-A985-52E90170CCE3}" destId="{C769C07C-1F9D-4A50-9520-A179EA46DF13}" srcOrd="0" destOrd="0" presId="urn:microsoft.com/office/officeart/2009/layout/CircleArrowProcess"/>
    <dgm:cxn modelId="{D12A1DAC-271D-4D04-A666-99339F72304D}" type="presOf" srcId="{F4D53046-3771-4B5E-9AAD-72E0077AA749}" destId="{9E63D6A9-266B-4EAD-9B06-C6735DBB14F6}" srcOrd="0" destOrd="0" presId="urn:microsoft.com/office/officeart/2009/layout/CircleArrowProcess"/>
    <dgm:cxn modelId="{1BC8CBC3-EE63-427C-9AC6-ADD6D714478B}" type="presOf" srcId="{EE94EB73-DCC6-41D2-AB63-B018305CF452}" destId="{A91B1D04-9EE4-4049-9863-314A6DA98090}" srcOrd="0" destOrd="0" presId="urn:microsoft.com/office/officeart/2009/layout/CircleArrowProcess"/>
    <dgm:cxn modelId="{5C736E0B-2BC6-47D3-84BE-9A1FC482F017}" type="presOf" srcId="{BD7169B3-852C-4086-A3EE-6492BFC05454}" destId="{3D57C120-525D-422F-A8C8-A98291A6157D}" srcOrd="0" destOrd="0" presId="urn:microsoft.com/office/officeart/2009/layout/CircleArrowProcess"/>
    <dgm:cxn modelId="{9BF51D61-5D14-4802-A3BB-680C2883D2B8}" srcId="{F4D53046-3771-4B5E-9AAD-72E0077AA749}" destId="{BD7169B3-852C-4086-A3EE-6492BFC05454}" srcOrd="0" destOrd="0" parTransId="{48062BE3-F525-45C6-ABE4-383D9AD1A6E8}" sibTransId="{FE3C51AB-0E75-4E18-BB66-0A31862296D3}"/>
    <dgm:cxn modelId="{AD99F2AF-4FD6-47C9-A17C-B1C259BBB5D3}" srcId="{F4D53046-3771-4B5E-9AAD-72E0077AA749}" destId="{4C0E36E0-D621-48C7-A985-52E90170CCE3}" srcOrd="1" destOrd="0" parTransId="{35AF3725-FEF3-47D5-BFC3-F9C9485EB81E}" sibTransId="{03D7B75A-4DCC-4B1D-8BC0-2D9283674935}"/>
    <dgm:cxn modelId="{1D839382-09EA-4607-8896-BEB364839C95}" srcId="{F4D53046-3771-4B5E-9AAD-72E0077AA749}" destId="{EE94EB73-DCC6-41D2-AB63-B018305CF452}" srcOrd="2" destOrd="0" parTransId="{6A9DE640-B9D9-47B6-A0F8-44E2F1EB26FD}" sibTransId="{78723C5D-C0F7-446C-8C44-10CFC0ACF414}"/>
    <dgm:cxn modelId="{E9576998-833D-476B-8431-4F3A6DB28255}" type="presParOf" srcId="{9E63D6A9-266B-4EAD-9B06-C6735DBB14F6}" destId="{E0083F14-81B8-4E4A-8412-50DD687296BB}" srcOrd="0" destOrd="0" presId="urn:microsoft.com/office/officeart/2009/layout/CircleArrowProcess"/>
    <dgm:cxn modelId="{632DDD6D-9F08-4DFE-899C-29E010EE3038}" type="presParOf" srcId="{E0083F14-81B8-4E4A-8412-50DD687296BB}" destId="{EBA11C67-1383-491F-BE66-CAABCB37100F}" srcOrd="0" destOrd="0" presId="urn:microsoft.com/office/officeart/2009/layout/CircleArrowProcess"/>
    <dgm:cxn modelId="{2613A272-4990-4B72-BF16-A9732A4B539D}" type="presParOf" srcId="{9E63D6A9-266B-4EAD-9B06-C6735DBB14F6}" destId="{3D57C120-525D-422F-A8C8-A98291A6157D}" srcOrd="1" destOrd="0" presId="urn:microsoft.com/office/officeart/2009/layout/CircleArrowProcess"/>
    <dgm:cxn modelId="{1B701B59-DEEB-4009-B270-D60B707C6518}" type="presParOf" srcId="{9E63D6A9-266B-4EAD-9B06-C6735DBB14F6}" destId="{DCEE5FAA-0381-4CA2-A191-2C0407DA3A22}" srcOrd="2" destOrd="0" presId="urn:microsoft.com/office/officeart/2009/layout/CircleArrowProcess"/>
    <dgm:cxn modelId="{9A352C1C-3B95-498E-B177-321BAE38E86D}" type="presParOf" srcId="{DCEE5FAA-0381-4CA2-A191-2C0407DA3A22}" destId="{191A86E3-9F88-460E-B082-64EF5E3F7A65}" srcOrd="0" destOrd="0" presId="urn:microsoft.com/office/officeart/2009/layout/CircleArrowProcess"/>
    <dgm:cxn modelId="{5E27BCE3-B9A5-4ED8-A0B7-EF08F1FB8C5F}" type="presParOf" srcId="{9E63D6A9-266B-4EAD-9B06-C6735DBB14F6}" destId="{C769C07C-1F9D-4A50-9520-A179EA46DF13}" srcOrd="3" destOrd="0" presId="urn:microsoft.com/office/officeart/2009/layout/CircleArrowProcess"/>
    <dgm:cxn modelId="{0F7F28E3-A8A5-4FFC-8CDD-A0AB04D0BB21}" type="presParOf" srcId="{9E63D6A9-266B-4EAD-9B06-C6735DBB14F6}" destId="{FDD5C4F0-C631-4F77-BE39-AE6856BB7ABD}" srcOrd="4" destOrd="0" presId="urn:microsoft.com/office/officeart/2009/layout/CircleArrowProcess"/>
    <dgm:cxn modelId="{3578123F-BF4E-4559-8EB3-9C222482A094}" type="presParOf" srcId="{FDD5C4F0-C631-4F77-BE39-AE6856BB7ABD}" destId="{8CA17B25-2BAB-4EE4-8859-73DE3082F62D}" srcOrd="0" destOrd="0" presId="urn:microsoft.com/office/officeart/2009/layout/CircleArrowProcess"/>
    <dgm:cxn modelId="{0653B706-189B-42E1-BAB0-78609732D66F}" type="presParOf" srcId="{9E63D6A9-266B-4EAD-9B06-C6735DBB14F6}" destId="{A91B1D04-9EE4-4049-9863-314A6DA98090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D256F-FCE8-4A42-A4D2-CC7A6EC10F54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CCB969-6390-4D35-979E-F536C505564D}">
      <dsp:nvSpPr>
        <dsp:cNvPr id="0" name=""/>
        <dsp:cNvSpPr/>
      </dsp:nvSpPr>
      <dsp:spPr>
        <a:xfrm>
          <a:off x="3775352" y="452720"/>
          <a:ext cx="2941875" cy="9440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rgbClr val="002060"/>
              </a:solidFill>
            </a:rPr>
            <a:t>800 new policies</a:t>
          </a:r>
          <a:endParaRPr lang="en-GB" sz="2400" b="1" kern="1200" dirty="0">
            <a:solidFill>
              <a:srgbClr val="002060"/>
            </a:solidFill>
          </a:endParaRPr>
        </a:p>
      </dsp:txBody>
      <dsp:txXfrm>
        <a:off x="3821438" y="498806"/>
        <a:ext cx="2849703" cy="851908"/>
      </dsp:txXfrm>
    </dsp:sp>
    <dsp:sp modelId="{3D591322-E372-4308-8D92-89E867FE7130}">
      <dsp:nvSpPr>
        <dsp:cNvPr id="0" name=""/>
        <dsp:cNvSpPr/>
      </dsp:nvSpPr>
      <dsp:spPr>
        <a:xfrm>
          <a:off x="3775352" y="1568734"/>
          <a:ext cx="2941875" cy="7851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rgbClr val="002060"/>
              </a:solidFill>
            </a:rPr>
            <a:t>2.1% growth target by 2018</a:t>
          </a:r>
          <a:endParaRPr lang="en-GB" sz="2000" b="1" kern="1200" dirty="0">
            <a:solidFill>
              <a:srgbClr val="002060"/>
            </a:solidFill>
          </a:endParaRPr>
        </a:p>
      </dsp:txBody>
      <dsp:txXfrm>
        <a:off x="3813681" y="1607063"/>
        <a:ext cx="2865217" cy="708514"/>
      </dsp:txXfrm>
    </dsp:sp>
    <dsp:sp modelId="{B9D462BF-1560-4BAE-81F9-554BEF91B7A6}">
      <dsp:nvSpPr>
        <dsp:cNvPr id="0" name=""/>
        <dsp:cNvSpPr/>
      </dsp:nvSpPr>
      <dsp:spPr>
        <a:xfrm>
          <a:off x="3775352" y="2525840"/>
          <a:ext cx="2941875" cy="13754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rgbClr val="002060"/>
              </a:solidFill>
            </a:rPr>
            <a:t>G20 Action Plans on taxation/ investment/ female employment &amp; safer workplaces</a:t>
          </a:r>
          <a:endParaRPr lang="en-GB" sz="2000" b="1" kern="1200" dirty="0">
            <a:solidFill>
              <a:srgbClr val="002060"/>
            </a:solidFill>
          </a:endParaRPr>
        </a:p>
      </dsp:txBody>
      <dsp:txXfrm>
        <a:off x="3842497" y="2592985"/>
        <a:ext cx="2807585" cy="12411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11C67-1383-491F-BE66-CAABCB37100F}">
      <dsp:nvSpPr>
        <dsp:cNvPr id="0" name=""/>
        <dsp:cNvSpPr/>
      </dsp:nvSpPr>
      <dsp:spPr>
        <a:xfrm>
          <a:off x="2094354" y="0"/>
          <a:ext cx="2640751" cy="264115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57C120-525D-422F-A8C8-A98291A6157D}">
      <dsp:nvSpPr>
        <dsp:cNvPr id="0" name=""/>
        <dsp:cNvSpPr/>
      </dsp:nvSpPr>
      <dsp:spPr>
        <a:xfrm>
          <a:off x="2678046" y="953536"/>
          <a:ext cx="1467414" cy="733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solidFill>
                <a:srgbClr val="0070C0"/>
              </a:solidFill>
            </a:rPr>
            <a:t>68% </a:t>
          </a:r>
          <a:endParaRPr lang="en-GB" sz="4400" kern="1200" dirty="0">
            <a:solidFill>
              <a:srgbClr val="0070C0"/>
            </a:solidFill>
          </a:endParaRPr>
        </a:p>
      </dsp:txBody>
      <dsp:txXfrm>
        <a:off x="2678046" y="953536"/>
        <a:ext cx="1467414" cy="733531"/>
      </dsp:txXfrm>
    </dsp:sp>
    <dsp:sp modelId="{191A86E3-9F88-460E-B082-64EF5E3F7A65}">
      <dsp:nvSpPr>
        <dsp:cNvPr id="0" name=""/>
        <dsp:cNvSpPr/>
      </dsp:nvSpPr>
      <dsp:spPr>
        <a:xfrm>
          <a:off x="1360894" y="1517538"/>
          <a:ext cx="2640751" cy="264115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69C07C-1F9D-4A50-9520-A179EA46DF13}">
      <dsp:nvSpPr>
        <dsp:cNvPr id="0" name=""/>
        <dsp:cNvSpPr/>
      </dsp:nvSpPr>
      <dsp:spPr>
        <a:xfrm>
          <a:off x="1947563" y="2479852"/>
          <a:ext cx="1467414" cy="733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70C0"/>
              </a:solidFill>
            </a:rPr>
            <a:t>no desired impact on the national level</a:t>
          </a:r>
          <a:endParaRPr lang="en-GB" sz="1800" b="1" kern="1200" dirty="0">
            <a:solidFill>
              <a:srgbClr val="0070C0"/>
            </a:solidFill>
          </a:endParaRPr>
        </a:p>
      </dsp:txBody>
      <dsp:txXfrm>
        <a:off x="1947563" y="2479852"/>
        <a:ext cx="1467414" cy="733531"/>
      </dsp:txXfrm>
    </dsp:sp>
    <dsp:sp modelId="{8CA17B25-2BAB-4EE4-8859-73DE3082F62D}">
      <dsp:nvSpPr>
        <dsp:cNvPr id="0" name=""/>
        <dsp:cNvSpPr/>
      </dsp:nvSpPr>
      <dsp:spPr>
        <a:xfrm>
          <a:off x="2282306" y="3216676"/>
          <a:ext cx="2268814" cy="226972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1B1D04-9EE4-4049-9863-314A6DA98090}">
      <dsp:nvSpPr>
        <dsp:cNvPr id="0" name=""/>
        <dsp:cNvSpPr/>
      </dsp:nvSpPr>
      <dsp:spPr>
        <a:xfrm>
          <a:off x="2681518" y="4008363"/>
          <a:ext cx="1467414" cy="733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rgbClr val="0070C0"/>
              </a:solidFill>
            </a:rPr>
            <a:t>no concrete policy changes</a:t>
          </a:r>
          <a:endParaRPr lang="en-GB" sz="2000" b="1" kern="1200" dirty="0">
            <a:solidFill>
              <a:srgbClr val="0070C0"/>
            </a:solidFill>
          </a:endParaRPr>
        </a:p>
      </dsp:txBody>
      <dsp:txXfrm>
        <a:off x="2681518" y="4008363"/>
        <a:ext cx="1467414" cy="733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082BA4-9852-4CD9-9B1C-CB4AE22B4F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320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1FC02E-5FD9-43AD-8D71-39BE825F02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2381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1FC02E-5FD9-43AD-8D71-39BE825F021A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95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44049-153F-4C22-BC27-ED8132B5B3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79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Source: ILO Global Wage Database;</a:t>
            </a:r>
            <a:r>
              <a:rPr lang="en-GB" baseline="0" dirty="0" smtClean="0"/>
              <a:t> ILO Trends Econometric Models, Apr. 2014.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44049-153F-4C22-BC27-ED8132B5B3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37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 average, the three G20 commitments on elevating female labour market participation by 25% by 2025 (25by25), the declaration on Safer Workplaces and the G20/ OECD Base Erosion and Profit Shifting Action Plan were ranked as “rather achievable” at national level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25by25: VP = 23% / P = 45% / QP = 14% / Marginal = 18%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Safer workplaces: VP= 54% / P = 31%/ QP = 5% / M = 5% / Rather negative = 5%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BEPS: VP = 41% / P = 36% / QP = 9%/ M = 5% / RN = 9 %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1FC02E-5FD9-43AD-8D71-39BE825F021A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689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difference to last year</a:t>
            </a:r>
            <a:r>
              <a:rPr lang="en-GB" sz="1200" kern="1200" baseline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(62%)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1FC02E-5FD9-43AD-8D71-39BE825F021A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940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“Taking action against irregular and informal employment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” coming out as the only measure considered “extremely important”, followed by “Promoting apprenticeships”, “Facilitating first-time job placement”, “On-the-job training” and “Enabling a variety of educational pathways” (all very important). “Programmes to enhance mobility of young workers” and “Encouraging youth entrepreneurship” were considered to be only moderately important on average.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1FC02E-5FD9-43AD-8D71-39BE825F021A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378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44049-153F-4C22-BC27-ED8132B5B3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09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562350" y="6189563"/>
            <a:ext cx="2019300" cy="601761"/>
          </a:xfrm>
          <a:prstGeom prst="rect">
            <a:avLst/>
          </a:prstGeom>
        </p:spPr>
      </p:pic>
      <p:pic>
        <p:nvPicPr>
          <p:cNvPr id="9" name="Picture 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5915024"/>
            <a:ext cx="876300" cy="8763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 rotWithShape="1">
          <a:blip r:embed="rId17"/>
          <a:srcRect l="12000" t="11000" r="16000" b="11000"/>
          <a:stretch/>
        </p:blipFill>
        <p:spPr>
          <a:xfrm>
            <a:off x="228600" y="5965824"/>
            <a:ext cx="762000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667000"/>
          </a:xfrm>
        </p:spPr>
        <p:txBody>
          <a:bodyPr/>
          <a:lstStyle/>
          <a:p>
            <a:r>
              <a:rPr lang="en-GB" b="1" dirty="0">
                <a:solidFill>
                  <a:srgbClr val="00B0F0"/>
                </a:solidFill>
              </a:rPr>
              <a:t>L20 Launch </a:t>
            </a:r>
            <a:r>
              <a:rPr lang="fr-FR" b="1" dirty="0" smtClean="0">
                <a:solidFill>
                  <a:srgbClr val="00B0F0"/>
                </a:solidFill>
              </a:rPr>
              <a:t>BEIJING </a:t>
            </a:r>
          </a:p>
          <a:p>
            <a:endParaRPr lang="fr-FR" b="1" dirty="0" smtClean="0">
              <a:solidFill>
                <a:srgbClr val="00B0F0"/>
              </a:solidFill>
            </a:endParaRPr>
          </a:p>
          <a:p>
            <a:r>
              <a:rPr lang="fr-FR" b="1" dirty="0" smtClean="0">
                <a:solidFill>
                  <a:srgbClr val="00B0F0"/>
                </a:solidFill>
              </a:rPr>
              <a:t>1 FEBRUARY </a:t>
            </a:r>
            <a:r>
              <a:rPr lang="en-GB" b="1" dirty="0" smtClean="0">
                <a:solidFill>
                  <a:srgbClr val="00B0F0"/>
                </a:solidFill>
              </a:rPr>
              <a:t>2016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John EVANS </a:t>
            </a:r>
          </a:p>
          <a:p>
            <a:r>
              <a:rPr lang="fr-FR" b="1" dirty="0" err="1" smtClean="0">
                <a:solidFill>
                  <a:srgbClr val="00B0F0"/>
                </a:solidFill>
              </a:rPr>
              <a:t>Tuac</a:t>
            </a:r>
            <a:r>
              <a:rPr lang="fr-FR" b="1" dirty="0" smtClean="0">
                <a:solidFill>
                  <a:srgbClr val="00B0F0"/>
                </a:solidFill>
              </a:rPr>
              <a:t>/</a:t>
            </a:r>
            <a:r>
              <a:rPr lang="fr-FR" b="1" dirty="0" err="1" smtClean="0">
                <a:solidFill>
                  <a:srgbClr val="00B0F0"/>
                </a:solidFill>
              </a:rPr>
              <a:t>Ituc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0" y="1129977"/>
            <a:ext cx="48895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252810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en-US" sz="3000" b="1" dirty="0">
                <a:solidFill>
                  <a:srgbClr val="00B0F0"/>
                </a:solidFill>
              </a:rPr>
              <a:t>E</a:t>
            </a:r>
            <a:r>
              <a:rPr lang="en-US" sz="3000" b="1" dirty="0" smtClean="0">
                <a:solidFill>
                  <a:srgbClr val="00B0F0"/>
                </a:solidFill>
              </a:rPr>
              <a:t>volution of average wages &amp; labour productivity in selected G20 economies</a:t>
            </a:r>
            <a:r>
              <a:rPr lang="en-US" sz="3000" b="1" dirty="0">
                <a:solidFill>
                  <a:schemeClr val="accent1"/>
                </a:solidFill>
              </a:rPr>
              <a:t/>
            </a:r>
            <a:br>
              <a:rPr lang="en-US" sz="3000" b="1" dirty="0">
                <a:solidFill>
                  <a:schemeClr val="accent1"/>
                </a:solidFill>
              </a:rPr>
            </a:br>
            <a:r>
              <a:rPr lang="en-US" sz="3000" b="1" dirty="0">
                <a:solidFill>
                  <a:schemeClr val="accent1"/>
                </a:solidFill>
              </a:rPr>
              <a:t/>
            </a:r>
            <a:br>
              <a:rPr lang="en-US" sz="3000" b="1" dirty="0">
                <a:solidFill>
                  <a:schemeClr val="accent1"/>
                </a:solidFill>
              </a:rPr>
            </a:br>
            <a:r>
              <a:rPr lang="en-US" sz="3000" dirty="0" smtClean="0"/>
              <a:t/>
            </a:r>
            <a:br>
              <a:rPr lang="en-US" sz="3000" dirty="0" smtClean="0"/>
            </a:br>
            <a:endParaRPr lang="en-GB" sz="3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2" r="4638" b="17428"/>
          <a:stretch/>
        </p:blipFill>
        <p:spPr bwMode="auto">
          <a:xfrm>
            <a:off x="1106700" y="1484783"/>
            <a:ext cx="6930600" cy="48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14501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L2O Tracking of G20 </a:t>
            </a:r>
            <a:r>
              <a:rPr lang="en-GB" dirty="0" smtClean="0">
                <a:solidFill>
                  <a:srgbClr val="00B0F0"/>
                </a:solidFill>
              </a:rPr>
              <a:t>Commitments</a:t>
            </a:r>
            <a:r>
              <a:rPr lang="fr-FR" dirty="0" smtClean="0">
                <a:solidFill>
                  <a:srgbClr val="00B0F0"/>
                </a:solidFill>
              </a:rPr>
              <a:t> 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November 2015 assessed replies to questionnaire from trade union centres in 17 G20 countries</a:t>
            </a:r>
          </a:p>
          <a:p>
            <a:r>
              <a:rPr lang="en-GB" dirty="0" smtClean="0"/>
              <a:t>Followed the first L20 tracking exercise in 2014</a:t>
            </a:r>
          </a:p>
          <a:p>
            <a:r>
              <a:rPr lang="en-GB" dirty="0" smtClean="0"/>
              <a:t>That had revealed that   the G20 had followed up least the commitments made in 2013 that mattered to union members most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964746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1"/>
          <p:cNvGraphicFramePr/>
          <p:nvPr>
            <p:extLst>
              <p:ext uri="{D42A27DB-BD31-4B8C-83A1-F6EECF244321}">
                <p14:modId xmlns:p14="http://schemas.microsoft.com/office/powerpoint/2010/main" val="1513196524"/>
              </p:ext>
            </p:extLst>
          </p:nvPr>
        </p:nvGraphicFramePr>
        <p:xfrm>
          <a:off x="1066800" y="304800"/>
          <a:ext cx="6096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29460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GB" sz="3000" b="1" dirty="0" smtClean="0">
                <a:solidFill>
                  <a:srgbClr val="00B0F0"/>
                </a:solidFill>
              </a:rPr>
              <a:t>2.1% Growth Target</a:t>
            </a:r>
            <a:endParaRPr lang="en-GB" sz="3000" b="1" dirty="0">
              <a:solidFill>
                <a:srgbClr val="00B0F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32004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/>
              <a:t>Only </a:t>
            </a:r>
            <a:r>
              <a:rPr lang="en-GB" sz="2200" b="1" dirty="0">
                <a:solidFill>
                  <a:srgbClr val="0070C0"/>
                </a:solidFill>
              </a:rPr>
              <a:t>18% </a:t>
            </a:r>
            <a:r>
              <a:rPr lang="en-GB" sz="2200" dirty="0"/>
              <a:t>think their country will completely or very likely achieve the goal </a:t>
            </a:r>
            <a:r>
              <a:rPr lang="en-GB" sz="2200" dirty="0" smtClean="0"/>
              <a:t>by 2018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smtClean="0">
                <a:solidFill>
                  <a:srgbClr val="0070C0"/>
                </a:solidFill>
              </a:rPr>
              <a:t>41</a:t>
            </a:r>
            <a:r>
              <a:rPr lang="en-GB" sz="2200" b="1" dirty="0">
                <a:solidFill>
                  <a:srgbClr val="0070C0"/>
                </a:solidFill>
              </a:rPr>
              <a:t>% </a:t>
            </a:r>
            <a:r>
              <a:rPr lang="en-GB" sz="2200" dirty="0"/>
              <a:t>expect the economic situation to worsen a </a:t>
            </a:r>
            <a:r>
              <a:rPr lang="en-GB" sz="2200" dirty="0" smtClean="0"/>
              <a:t>little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smtClean="0">
                <a:solidFill>
                  <a:srgbClr val="0070C0"/>
                </a:solidFill>
              </a:rPr>
              <a:t>32</a:t>
            </a:r>
            <a:r>
              <a:rPr lang="en-GB" sz="2200" b="1" dirty="0">
                <a:solidFill>
                  <a:srgbClr val="0070C0"/>
                </a:solidFill>
              </a:rPr>
              <a:t>% </a:t>
            </a:r>
            <a:r>
              <a:rPr lang="en-GB" sz="2200" dirty="0"/>
              <a:t>believe that it will remain the same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quarter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6" b="7115"/>
          <a:stretch/>
        </p:blipFill>
        <p:spPr>
          <a:xfrm>
            <a:off x="4395511" y="944562"/>
            <a:ext cx="3986489" cy="2789238"/>
          </a:xfrm>
        </p:spPr>
      </p:pic>
      <p:pic>
        <p:nvPicPr>
          <p:cNvPr id="13" name="Content Placeholder 12"/>
          <p:cNvPicPr>
            <a:picLocks noGrp="1" noChangeAspect="1"/>
          </p:cNvPicPr>
          <p:nvPr>
            <p:ph sz="quarter" idx="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22" b="7781"/>
          <a:stretch/>
        </p:blipFill>
        <p:spPr>
          <a:xfrm>
            <a:off x="4495801" y="3962400"/>
            <a:ext cx="4436188" cy="2786400"/>
          </a:xfrm>
        </p:spPr>
      </p:pic>
    </p:spTree>
    <p:extLst>
      <p:ext uri="{BB962C8B-B14F-4D97-AF65-F5344CB8AC3E}">
        <p14:creationId xmlns:p14="http://schemas.microsoft.com/office/powerpoint/2010/main" val="15721820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112" y="274638"/>
            <a:ext cx="7655776" cy="1143000"/>
          </a:xfrm>
        </p:spPr>
        <p:txBody>
          <a:bodyPr/>
          <a:lstStyle/>
          <a:p>
            <a:r>
              <a:rPr lang="en-GB" sz="3000" b="1" dirty="0">
                <a:solidFill>
                  <a:srgbClr val="00B0F0"/>
                </a:solidFill>
              </a:rPr>
              <a:t>Specific G20 Action Plans fare much better in comparison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9" b="5926"/>
          <a:stretch/>
        </p:blipFill>
        <p:spPr>
          <a:xfrm>
            <a:off x="1031024" y="1447800"/>
            <a:ext cx="7081952" cy="4724400"/>
          </a:xfrm>
        </p:spPr>
      </p:pic>
    </p:spTree>
    <p:extLst>
      <p:ext uri="{BB962C8B-B14F-4D97-AF65-F5344CB8AC3E}">
        <p14:creationId xmlns:p14="http://schemas.microsoft.com/office/powerpoint/2010/main" val="39052683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3000" b="1" dirty="0">
                <a:solidFill>
                  <a:srgbClr val="00B0F0"/>
                </a:solidFill>
              </a:rPr>
              <a:t>Spotlight on the </a:t>
            </a:r>
            <a:r>
              <a:rPr lang="en-US" sz="3000" b="1" dirty="0" smtClean="0">
                <a:solidFill>
                  <a:srgbClr val="00B0F0"/>
                </a:solidFill>
              </a:rPr>
              <a:t>800 </a:t>
            </a:r>
            <a:r>
              <a:rPr lang="en-US" sz="3000" b="1" dirty="0">
                <a:solidFill>
                  <a:srgbClr val="00B0F0"/>
                </a:solidFill>
              </a:rPr>
              <a:t>commitments </a:t>
            </a:r>
            <a:endParaRPr lang="en-GB" sz="3000" b="1" dirty="0">
              <a:solidFill>
                <a:srgbClr val="00B0F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244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70C0"/>
                </a:solidFill>
              </a:rPr>
              <a:t>74% </a:t>
            </a:r>
            <a:r>
              <a:rPr lang="en-US" sz="2200" dirty="0" smtClean="0"/>
              <a:t>said </a:t>
            </a:r>
            <a:r>
              <a:rPr lang="en-US" sz="2200" dirty="0"/>
              <a:t>that further commitments need to be made to achieve the 2.1% growth target &amp;</a:t>
            </a:r>
            <a:r>
              <a:rPr lang="en-US" sz="2200" dirty="0" smtClean="0"/>
              <a:t> </a:t>
            </a:r>
            <a:r>
              <a:rPr lang="en-US" sz="2200" dirty="0"/>
              <a:t>improve living conditions for </a:t>
            </a:r>
            <a:r>
              <a:rPr lang="en-US" sz="2200" dirty="0" smtClean="0"/>
              <a:t>workers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 smtClean="0"/>
              <a:t>Out </a:t>
            </a:r>
            <a:r>
              <a:rPr lang="en-US" sz="2200" dirty="0"/>
              <a:t>of 76 </a:t>
            </a:r>
            <a:r>
              <a:rPr lang="en-US" sz="2200" dirty="0" smtClean="0"/>
              <a:t>growth policies, </a:t>
            </a:r>
            <a:r>
              <a:rPr lang="en-US" sz="2200" dirty="0"/>
              <a:t>“</a:t>
            </a:r>
            <a:r>
              <a:rPr lang="en-US" sz="2200" dirty="0">
                <a:solidFill>
                  <a:srgbClr val="0070C0"/>
                </a:solidFill>
              </a:rPr>
              <a:t>some progress</a:t>
            </a:r>
            <a:r>
              <a:rPr lang="en-US" sz="2200" dirty="0"/>
              <a:t>” on implementation </a:t>
            </a:r>
            <a:r>
              <a:rPr lang="en-US" sz="2200" dirty="0" smtClean="0"/>
              <a:t>in </a:t>
            </a:r>
            <a:r>
              <a:rPr lang="en-US" sz="2200" dirty="0"/>
              <a:t>9 countries, </a:t>
            </a:r>
            <a:r>
              <a:rPr lang="en-US" sz="2200" dirty="0" smtClean="0"/>
              <a:t>“</a:t>
            </a:r>
            <a:r>
              <a:rPr lang="en-US" sz="2200" dirty="0">
                <a:solidFill>
                  <a:srgbClr val="0070C0"/>
                </a:solidFill>
              </a:rPr>
              <a:t>insufficient progress</a:t>
            </a:r>
            <a:r>
              <a:rPr lang="en-US" sz="2200" dirty="0"/>
              <a:t>” </a:t>
            </a:r>
            <a:r>
              <a:rPr lang="en-US" sz="2200" dirty="0" smtClean="0"/>
              <a:t> in 6 countries on average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/>
              <a:t>Individually: </a:t>
            </a:r>
            <a:r>
              <a:rPr lang="en-GB" sz="2200" dirty="0" smtClean="0">
                <a:solidFill>
                  <a:srgbClr val="0070C0"/>
                </a:solidFill>
              </a:rPr>
              <a:t>18</a:t>
            </a:r>
            <a:r>
              <a:rPr lang="en-GB" sz="2200" dirty="0">
                <a:solidFill>
                  <a:srgbClr val="0070C0"/>
                </a:solidFill>
              </a:rPr>
              <a:t>% </a:t>
            </a:r>
            <a:r>
              <a:rPr lang="en-GB" sz="2200" dirty="0"/>
              <a:t>(no progress), </a:t>
            </a:r>
            <a:r>
              <a:rPr lang="en-GB" sz="2200" dirty="0">
                <a:solidFill>
                  <a:srgbClr val="0070C0"/>
                </a:solidFill>
              </a:rPr>
              <a:t>30% </a:t>
            </a:r>
            <a:r>
              <a:rPr lang="en-GB" sz="2200" dirty="0"/>
              <a:t>(insufficient progress), </a:t>
            </a:r>
            <a:r>
              <a:rPr lang="en-GB" sz="2200" dirty="0">
                <a:solidFill>
                  <a:srgbClr val="0070C0"/>
                </a:solidFill>
              </a:rPr>
              <a:t>40% </a:t>
            </a:r>
            <a:r>
              <a:rPr lang="en-GB" sz="2200" dirty="0"/>
              <a:t>(some progress) &amp;</a:t>
            </a:r>
            <a:r>
              <a:rPr lang="en-GB" sz="2200" dirty="0" smtClean="0"/>
              <a:t> </a:t>
            </a:r>
            <a:r>
              <a:rPr lang="en-GB" sz="2200" dirty="0">
                <a:solidFill>
                  <a:srgbClr val="0070C0"/>
                </a:solidFill>
              </a:rPr>
              <a:t>12% </a:t>
            </a:r>
            <a:r>
              <a:rPr lang="en-GB" sz="2200" dirty="0"/>
              <a:t>(strong progress</a:t>
            </a:r>
            <a:r>
              <a:rPr lang="en-GB" sz="2200" dirty="0" smtClean="0"/>
              <a:t>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70C0"/>
                </a:solidFill>
              </a:rPr>
              <a:t>62% </a:t>
            </a:r>
            <a:r>
              <a:rPr lang="en-US" sz="2200" dirty="0" smtClean="0"/>
              <a:t>were </a:t>
            </a:r>
            <a:r>
              <a:rPr lang="en-US" sz="2200" dirty="0"/>
              <a:t>perceived as having a positive impact on working </a:t>
            </a:r>
            <a:r>
              <a:rPr lang="en-US" sz="2200" dirty="0" smtClean="0"/>
              <a:t>families, </a:t>
            </a:r>
            <a:r>
              <a:rPr lang="en-US" sz="2200" dirty="0" smtClean="0">
                <a:solidFill>
                  <a:srgbClr val="0070C0"/>
                </a:solidFill>
              </a:rPr>
              <a:t>19% </a:t>
            </a:r>
            <a:r>
              <a:rPr lang="en-US" sz="2200" dirty="0" smtClean="0"/>
              <a:t>as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smtClean="0"/>
              <a:t>“neutral</a:t>
            </a:r>
            <a:r>
              <a:rPr lang="en-US" sz="2200" dirty="0"/>
              <a:t>”, </a:t>
            </a:r>
            <a:r>
              <a:rPr lang="en-US" sz="2200" dirty="0">
                <a:solidFill>
                  <a:srgbClr val="0070C0"/>
                </a:solidFill>
              </a:rPr>
              <a:t>15% </a:t>
            </a:r>
            <a:r>
              <a:rPr lang="en-US" sz="2200" dirty="0"/>
              <a:t>“negative” &amp;</a:t>
            </a:r>
            <a:r>
              <a:rPr lang="en-US" sz="2200" dirty="0" smtClean="0"/>
              <a:t> </a:t>
            </a:r>
            <a:r>
              <a:rPr lang="en-US" sz="2200" dirty="0">
                <a:solidFill>
                  <a:srgbClr val="0070C0"/>
                </a:solidFill>
              </a:rPr>
              <a:t>4% </a:t>
            </a:r>
            <a:r>
              <a:rPr lang="en-US" sz="2200" dirty="0"/>
              <a:t>“highly negative</a:t>
            </a:r>
            <a:r>
              <a:rPr lang="en-US" sz="2200" dirty="0" smtClean="0"/>
              <a:t>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 smtClean="0"/>
              <a:t>Multiple </a:t>
            </a:r>
            <a:r>
              <a:rPr lang="en-US" sz="2200" dirty="0"/>
              <a:t>cases of policies being rated as highly positive but showing no progress (and vice </a:t>
            </a:r>
            <a:r>
              <a:rPr lang="en-US" sz="2200" dirty="0" smtClean="0"/>
              <a:t>versa</a:t>
            </a:r>
            <a:r>
              <a:rPr lang="en-US" sz="2200" dirty="0"/>
              <a:t>)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4276188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010400" cy="1630362"/>
          </a:xfrm>
        </p:spPr>
        <p:txBody>
          <a:bodyPr/>
          <a:lstStyle/>
          <a:p>
            <a:r>
              <a:rPr lang="en-GB" sz="3000" b="1" dirty="0">
                <a:solidFill>
                  <a:srgbClr val="00B0F0"/>
                </a:solidFill>
              </a:rPr>
              <a:t>G20 youth </a:t>
            </a:r>
            <a:r>
              <a:rPr lang="en-GB" sz="3000" b="1" dirty="0" smtClean="0">
                <a:solidFill>
                  <a:srgbClr val="00B0F0"/>
                </a:solidFill>
              </a:rPr>
              <a:t>target: Very </a:t>
            </a:r>
            <a:r>
              <a:rPr lang="en-GB" sz="3000" b="1" dirty="0">
                <a:solidFill>
                  <a:srgbClr val="00B0F0"/>
                </a:solidFill>
              </a:rPr>
              <a:t>useful (30%) or quite useful (55%)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" t="6730" r="3931" b="4971"/>
          <a:stretch/>
        </p:blipFill>
        <p:spPr>
          <a:xfrm>
            <a:off x="1521228" y="1600200"/>
            <a:ext cx="6101543" cy="4419600"/>
          </a:xfrm>
        </p:spPr>
      </p:pic>
    </p:spTree>
    <p:extLst>
      <p:ext uri="{BB962C8B-B14F-4D97-AF65-F5344CB8AC3E}">
        <p14:creationId xmlns:p14="http://schemas.microsoft.com/office/powerpoint/2010/main" val="12198514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80615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UNION  </a:t>
            </a:r>
            <a:r>
              <a:rPr lang="en-US" sz="3600" b="1" dirty="0">
                <a:solidFill>
                  <a:srgbClr val="00B0F0"/>
                </a:solidFill>
              </a:rPr>
              <a:t>FOCUS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57403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en-GB" sz="2000" dirty="0"/>
              <a:t>Ensuring L20 goals </a:t>
            </a:r>
            <a:r>
              <a:rPr lang="en-GB" sz="2000" dirty="0" smtClean="0"/>
              <a:t>(jobs </a:t>
            </a:r>
            <a:r>
              <a:rPr lang="en-GB" sz="2000" dirty="0"/>
              <a:t>and </a:t>
            </a:r>
            <a:r>
              <a:rPr lang="en-GB" sz="2000" dirty="0" smtClean="0"/>
              <a:t>reducing inequality</a:t>
            </a:r>
            <a:r>
              <a:rPr lang="en-GB" sz="2000" dirty="0"/>
              <a:t>) are </a:t>
            </a:r>
            <a:r>
              <a:rPr lang="en-GB" sz="2000" dirty="0" smtClean="0"/>
              <a:t>on </a:t>
            </a:r>
            <a:r>
              <a:rPr lang="en-GB" sz="2000" dirty="0"/>
              <a:t>the </a:t>
            </a:r>
            <a:r>
              <a:rPr lang="en-GB" sz="2000" b="1" dirty="0" smtClean="0">
                <a:solidFill>
                  <a:srgbClr val="0070C0"/>
                </a:solidFill>
              </a:rPr>
              <a:t>“inclusion</a:t>
            </a:r>
            <a:r>
              <a:rPr lang="en-GB" sz="2000" b="1" dirty="0">
                <a:solidFill>
                  <a:srgbClr val="0070C0"/>
                </a:solidFill>
              </a:rPr>
              <a:t>” agenda </a:t>
            </a:r>
            <a:r>
              <a:rPr lang="en-GB" sz="2000" b="1" dirty="0" smtClean="0">
                <a:solidFill>
                  <a:srgbClr val="0070C0"/>
                </a:solidFill>
              </a:rPr>
              <a:t>and the EWG subgroup </a:t>
            </a:r>
            <a:r>
              <a:rPr lang="en-GB" sz="2000" dirty="0" smtClean="0"/>
              <a:t>and in the outcomes </a:t>
            </a:r>
            <a:r>
              <a:rPr lang="en-GB" sz="2000" dirty="0"/>
              <a:t>of the </a:t>
            </a:r>
            <a:r>
              <a:rPr lang="en-GB" sz="2000" dirty="0" smtClean="0"/>
              <a:t>joint </a:t>
            </a:r>
            <a:r>
              <a:rPr lang="en-GB" sz="2000" dirty="0"/>
              <a:t>Labour and Finance Minister meeting </a:t>
            </a:r>
            <a:endParaRPr lang="en-GB" sz="2000" dirty="0" smtClean="0"/>
          </a:p>
          <a:p>
            <a:pPr lvl="0">
              <a:spcAft>
                <a:spcPts val="600"/>
              </a:spcAft>
            </a:pPr>
            <a:r>
              <a:rPr lang="en-GB" sz="2000" dirty="0" smtClean="0"/>
              <a:t>Research </a:t>
            </a:r>
            <a:r>
              <a:rPr lang="en-GB" sz="2000" dirty="0"/>
              <a:t>and advocacy with a view to promote </a:t>
            </a:r>
            <a:r>
              <a:rPr lang="en-GB" sz="2000" b="1" dirty="0">
                <a:solidFill>
                  <a:srgbClr val="0070C0"/>
                </a:solidFill>
              </a:rPr>
              <a:t>wage-led growth</a:t>
            </a:r>
            <a:r>
              <a:rPr lang="en-GB" sz="2000" dirty="0"/>
              <a:t>, collective bargaining coverage, social protection and respect for labour </a:t>
            </a:r>
            <a:r>
              <a:rPr lang="en-GB" sz="2000" dirty="0" smtClean="0"/>
              <a:t>rights (see latest IMF research)</a:t>
            </a:r>
            <a:endParaRPr lang="en-GB" sz="2000" dirty="0"/>
          </a:p>
          <a:p>
            <a:pPr lvl="0">
              <a:spcAft>
                <a:spcPts val="600"/>
              </a:spcAft>
            </a:pPr>
            <a:r>
              <a:rPr lang="en-GB" sz="2000" dirty="0" smtClean="0"/>
              <a:t>Build on </a:t>
            </a:r>
            <a:r>
              <a:rPr lang="en-GB" sz="2000" dirty="0"/>
              <a:t>“safe work” G20 statement to engage discussion on </a:t>
            </a:r>
            <a:r>
              <a:rPr lang="en-GB" sz="2000" b="1" dirty="0">
                <a:solidFill>
                  <a:srgbClr val="0070C0"/>
                </a:solidFill>
              </a:rPr>
              <a:t>decent work and supply </a:t>
            </a:r>
            <a:r>
              <a:rPr lang="en-GB" sz="2000" b="1" dirty="0" smtClean="0">
                <a:solidFill>
                  <a:srgbClr val="0070C0"/>
                </a:solidFill>
              </a:rPr>
              <a:t>chains, and development</a:t>
            </a:r>
            <a:r>
              <a:rPr lang="en-GB" sz="2000" dirty="0" smtClean="0"/>
              <a:t>, by linking to the G7 discussion</a:t>
            </a:r>
          </a:p>
          <a:p>
            <a:pPr lvl="0">
              <a:spcAft>
                <a:spcPts val="600"/>
              </a:spcAft>
            </a:pPr>
            <a:r>
              <a:rPr lang="en-GB" sz="2000" dirty="0" smtClean="0"/>
              <a:t>Track </a:t>
            </a:r>
            <a:r>
              <a:rPr lang="en-GB" sz="2000" dirty="0"/>
              <a:t>and influence the </a:t>
            </a:r>
            <a:r>
              <a:rPr lang="en-GB" sz="2000" b="1" dirty="0">
                <a:solidFill>
                  <a:srgbClr val="0070C0"/>
                </a:solidFill>
              </a:rPr>
              <a:t>infrastructure investment follow up </a:t>
            </a:r>
            <a:endParaRPr lang="en-GB" sz="2000" b="1" dirty="0" smtClean="0">
              <a:solidFill>
                <a:srgbClr val="0070C0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2000" b="1" dirty="0" smtClean="0">
                <a:solidFill>
                  <a:srgbClr val="0070C0"/>
                </a:solidFill>
              </a:rPr>
              <a:t>L20 </a:t>
            </a:r>
            <a:r>
              <a:rPr lang="en-US" sz="2000" b="1" dirty="0">
                <a:solidFill>
                  <a:srgbClr val="0070C0"/>
                </a:solidFill>
              </a:rPr>
              <a:t>“tracking” </a:t>
            </a:r>
            <a:r>
              <a:rPr lang="en-US" sz="2000" dirty="0"/>
              <a:t>to ensure follow up on  G20  commitments on  job creation, gender – 25/25, quality apprenticeship</a:t>
            </a:r>
          </a:p>
          <a:p>
            <a:pPr lvl="0">
              <a:spcAft>
                <a:spcPts val="600"/>
              </a:spcAft>
            </a:pPr>
            <a:r>
              <a:rPr lang="en-US" sz="2000" dirty="0"/>
              <a:t>Track BEPS and Tax Evasion follow up </a:t>
            </a:r>
          </a:p>
          <a:p>
            <a:pPr lvl="0">
              <a:spcAft>
                <a:spcPts val="600"/>
              </a:spcAft>
            </a:pPr>
            <a:endParaRPr lang="en-GB" sz="2400" dirty="0" smtClean="0"/>
          </a:p>
          <a:p>
            <a:pPr lvl="0">
              <a:spcAft>
                <a:spcPts val="600"/>
              </a:spcAft>
            </a:pPr>
            <a:endParaRPr lang="en-GB" sz="2400" dirty="0" smtClean="0"/>
          </a:p>
          <a:p>
            <a:endParaRPr lang="en-GB" sz="2400" dirty="0"/>
          </a:p>
          <a:p>
            <a:pPr marL="0" lvl="0" indent="0">
              <a:buNone/>
            </a:pPr>
            <a:endParaRPr lang="en-GB" sz="2400" dirty="0"/>
          </a:p>
          <a:p>
            <a:pPr lvl="0"/>
            <a:endParaRPr lang="en-GB" sz="2400" dirty="0" smtClean="0"/>
          </a:p>
          <a:p>
            <a:pPr lvl="0"/>
            <a:endParaRPr lang="en-GB" sz="2400" dirty="0"/>
          </a:p>
          <a:p>
            <a:pPr lvl="0"/>
            <a:endParaRPr lang="en-GB" sz="2400" dirty="0" smtClean="0"/>
          </a:p>
          <a:p>
            <a:pPr lvl="0"/>
            <a:endParaRPr lang="en-GB" sz="2400" dirty="0"/>
          </a:p>
          <a:p>
            <a:pPr marL="0" lvl="0" indent="0">
              <a:buNone/>
            </a:pPr>
            <a:endParaRPr lang="en-GB" sz="2400" dirty="0"/>
          </a:p>
          <a:p>
            <a:pPr lvl="0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8911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04"/>
    </mc:Choice>
    <mc:Fallback xmlns="">
      <p:transition spd="slow" advTm="10504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z="3000" b="1" dirty="0" smtClean="0">
                <a:solidFill>
                  <a:srgbClr val="00B0F0"/>
                </a:solidFill>
              </a:rPr>
              <a:t>L20 timelines 2016</a:t>
            </a:r>
            <a:endParaRPr lang="en-GB" sz="3000" b="1" dirty="0">
              <a:solidFill>
                <a:srgbClr val="00B0F0"/>
              </a:solidFill>
            </a:endParaRPr>
          </a:p>
        </p:txBody>
      </p:sp>
      <p:grpSp>
        <p:nvGrpSpPr>
          <p:cNvPr id="30" name="Groupe 29"/>
          <p:cNvGrpSpPr/>
          <p:nvPr/>
        </p:nvGrpSpPr>
        <p:grpSpPr>
          <a:xfrm>
            <a:off x="134633" y="3328127"/>
            <a:ext cx="8926911" cy="457200"/>
            <a:chOff x="140889" y="2232819"/>
            <a:chExt cx="8926911" cy="457200"/>
          </a:xfrm>
        </p:grpSpPr>
        <p:sp>
          <p:nvSpPr>
            <p:cNvPr id="12" name="Rectangle 11"/>
            <p:cNvSpPr/>
            <p:nvPr/>
          </p:nvSpPr>
          <p:spPr>
            <a:xfrm>
              <a:off x="6541689" y="2232819"/>
              <a:ext cx="1054290" cy="457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August</a:t>
              </a:r>
              <a:endParaRPr lang="fr-FR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74889" y="2232819"/>
              <a:ext cx="1054290" cy="457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July</a:t>
              </a:r>
              <a:endParaRPr lang="fr-FR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408089" y="2232819"/>
              <a:ext cx="1054290" cy="457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June</a:t>
              </a:r>
              <a:endParaRPr lang="fr-FR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41289" y="2232819"/>
              <a:ext cx="1054290" cy="457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May</a:t>
              </a:r>
              <a:endParaRPr lang="fr-FR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74489" y="2232819"/>
              <a:ext cx="1054290" cy="457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April</a:t>
              </a:r>
              <a:endParaRPr lang="fr-FR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07689" y="2232819"/>
              <a:ext cx="1054290" cy="457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March</a:t>
              </a:r>
              <a:endParaRPr lang="fr-FR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608489" y="2232819"/>
              <a:ext cx="1054290" cy="457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Sept.</a:t>
              </a:r>
              <a:endParaRPr lang="fr-FR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40889" y="2232819"/>
              <a:ext cx="1054290" cy="4572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/>
                <a:t>February</a:t>
              </a:r>
              <a:endParaRPr lang="fr-FR" sz="1600" dirty="0"/>
            </a:p>
          </p:txBody>
        </p:sp>
        <p:sp>
          <p:nvSpPr>
            <p:cNvPr id="21" name="Triangle isocèle 20"/>
            <p:cNvSpPr/>
            <p:nvPr/>
          </p:nvSpPr>
          <p:spPr>
            <a:xfrm rot="5400000">
              <a:off x="8642945" y="2265164"/>
              <a:ext cx="457199" cy="392511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ZoneTexte 22"/>
          <p:cNvSpPr txBox="1"/>
          <p:nvPr/>
        </p:nvSpPr>
        <p:spPr>
          <a:xfrm>
            <a:off x="135133" y="4723810"/>
            <a:ext cx="1992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L20 LAUNCH</a:t>
            </a:r>
            <a:endParaRPr lang="fr-FR" sz="1600" dirty="0"/>
          </a:p>
        </p:txBody>
      </p:sp>
      <p:sp>
        <p:nvSpPr>
          <p:cNvPr id="24" name="ZoneTexte 23"/>
          <p:cNvSpPr txBox="1"/>
          <p:nvPr/>
        </p:nvSpPr>
        <p:spPr>
          <a:xfrm>
            <a:off x="135133" y="5137512"/>
            <a:ext cx="2455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G20  EMPLOYMENT WORKING GROUP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132255" y="1718846"/>
            <a:ext cx="1992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G20 SHERPAS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132255" y="2158425"/>
            <a:ext cx="2455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G20 EMPLOYMENT WORKING GROUP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459767" y="4608528"/>
            <a:ext cx="19927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OECD </a:t>
            </a:r>
            <a:r>
              <a:rPr lang="fr-FR" sz="1600" dirty="0" smtClean="0"/>
              <a:t>MINISTERIAL </a:t>
            </a:r>
            <a:r>
              <a:rPr lang="fr-FR" sz="1600" dirty="0"/>
              <a:t>COUNCIL AND FORUM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181600" y="1661600"/>
            <a:ext cx="19927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G20 LABOUR AND EMPLOYMENT MINISTERS’ </a:t>
            </a:r>
            <a:r>
              <a:rPr lang="fr-FR" sz="1600" dirty="0" smtClean="0"/>
              <a:t>MEETING and L20 SUMMIT</a:t>
            </a:r>
            <a:endParaRPr lang="fr-FR" sz="1600" dirty="0"/>
          </a:p>
        </p:txBody>
      </p:sp>
      <p:sp>
        <p:nvSpPr>
          <p:cNvPr id="29" name="ZoneTexte 28"/>
          <p:cNvSpPr txBox="1"/>
          <p:nvPr/>
        </p:nvSpPr>
        <p:spPr>
          <a:xfrm>
            <a:off x="7363105" y="4627562"/>
            <a:ext cx="1992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G20 LEADERS SUMMIT</a:t>
            </a:r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609600" y="3828744"/>
            <a:ext cx="0" cy="662673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4928978" y="3828744"/>
            <a:ext cx="0" cy="662673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5943600" y="2815017"/>
            <a:ext cx="0" cy="436911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8092846" y="3828744"/>
            <a:ext cx="0" cy="662673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V="1">
            <a:off x="2795378" y="2819400"/>
            <a:ext cx="0" cy="436911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8443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8019"/>
            <a:ext cx="8229600" cy="3001962"/>
          </a:xfrm>
        </p:spPr>
        <p:txBody>
          <a:bodyPr>
            <a:noAutofit/>
          </a:bodyPr>
          <a:lstStyle/>
          <a:p>
            <a:r>
              <a:rPr lang="fr-FR" dirty="0" smtClean="0"/>
              <a:t>THANK YOU</a:t>
            </a:r>
            <a:br>
              <a:rPr lang="fr-FR" dirty="0" smtClean="0"/>
            </a:br>
            <a:r>
              <a:rPr lang="ja-JP" altLang="en-US" dirty="0"/>
              <a:t>谢谢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6060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solidFill>
                  <a:srgbClr val="00B0F0"/>
                </a:solidFill>
              </a:rPr>
              <a:t/>
            </a:r>
            <a:br>
              <a:rPr lang="en-GB" dirty="0" smtClean="0">
                <a:solidFill>
                  <a:srgbClr val="00B0F0"/>
                </a:solidFill>
              </a:rPr>
            </a:br>
            <a:r>
              <a:rPr lang="en-US" sz="3300" b="1" dirty="0" smtClean="0">
                <a:solidFill>
                  <a:srgbClr val="00B0F0"/>
                </a:solidFill>
              </a:rPr>
              <a:t>L20 STANDING OBJECTIVES:</a:t>
            </a:r>
            <a:br>
              <a:rPr lang="en-US" sz="3300" b="1" dirty="0" smtClean="0">
                <a:solidFill>
                  <a:srgbClr val="00B0F0"/>
                </a:solidFill>
              </a:rPr>
            </a:br>
            <a:r>
              <a:rPr lang="en-US" sz="3300" b="1" spc="-150" dirty="0" smtClean="0">
                <a:solidFill>
                  <a:srgbClr val="00B0F0"/>
                </a:solidFill>
              </a:rPr>
              <a:t>“REBUILDING ECONOMIES </a:t>
            </a:r>
            <a:br>
              <a:rPr lang="en-US" sz="3300" b="1" spc="-150" dirty="0" smtClean="0">
                <a:solidFill>
                  <a:srgbClr val="00B0F0"/>
                </a:solidFill>
              </a:rPr>
            </a:br>
            <a:r>
              <a:rPr lang="en-US" sz="3300" b="1" spc="-150" dirty="0" smtClean="0">
                <a:solidFill>
                  <a:srgbClr val="00B0F0"/>
                </a:solidFill>
              </a:rPr>
              <a:t>JOBS AND WAGES”</a:t>
            </a:r>
            <a:r>
              <a:rPr lang="en-US" sz="3300" b="1" spc="-150" dirty="0">
                <a:solidFill>
                  <a:srgbClr val="00B0F0"/>
                </a:solidFill>
              </a:rPr>
              <a:t/>
            </a:r>
            <a:br>
              <a:rPr lang="en-US" sz="3300" b="1" spc="-150" dirty="0">
                <a:solidFill>
                  <a:srgbClr val="00B0F0"/>
                </a:solidFill>
              </a:rPr>
            </a:br>
            <a:r>
              <a:rPr lang="en-GB" b="1" dirty="0"/>
              <a:t/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2800" dirty="0" smtClean="0"/>
          </a:p>
          <a:p>
            <a:pPr marL="571500" lvl="1" indent="-457200">
              <a:lnSpc>
                <a:spcPct val="150000"/>
              </a:lnSpc>
              <a:spcBef>
                <a:spcPts val="600"/>
              </a:spcBef>
              <a:buClr>
                <a:schemeClr val="accent5">
                  <a:lumMod val="75000"/>
                </a:schemeClr>
              </a:buClr>
              <a:buSzPct val="80000"/>
              <a:buFont typeface="Wingdings 2"/>
              <a:buChar char=""/>
            </a:pP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14300" lvl="1" indent="0" algn="ctr">
              <a:lnSpc>
                <a:spcPct val="150000"/>
              </a:lnSpc>
              <a:spcBef>
                <a:spcPts val="600"/>
              </a:spcBef>
              <a:buClr>
                <a:schemeClr val="accent5">
                  <a:lumMod val="75000"/>
                </a:schemeClr>
              </a:buClr>
              <a:buSzPct val="80000"/>
              <a:buNone/>
            </a:pPr>
            <a:r>
              <a:rPr lang="en-US" sz="3500" dirty="0" smtClean="0">
                <a:solidFill>
                  <a:schemeClr val="accent3">
                    <a:lumMod val="50000"/>
                  </a:schemeClr>
                </a:solidFill>
              </a:rPr>
              <a:t>Support </a:t>
            </a:r>
            <a:r>
              <a:rPr lang="en-US" sz="3500" dirty="0">
                <a:solidFill>
                  <a:schemeClr val="accent3">
                    <a:lumMod val="50000"/>
                  </a:schemeClr>
                </a:solidFill>
              </a:rPr>
              <a:t>jobs and stimulate growth</a:t>
            </a:r>
          </a:p>
          <a:p>
            <a:pPr marL="114300" lvl="1" indent="0" algn="ctr">
              <a:lnSpc>
                <a:spcPct val="150000"/>
              </a:lnSpc>
              <a:spcBef>
                <a:spcPts val="600"/>
              </a:spcBef>
              <a:buClr>
                <a:schemeClr val="accent5">
                  <a:lumMod val="75000"/>
                </a:schemeClr>
              </a:buClr>
              <a:buSzPct val="80000"/>
              <a:buNone/>
            </a:pPr>
            <a:r>
              <a:rPr lang="en-US" sz="3500" dirty="0" smtClean="0">
                <a:solidFill>
                  <a:schemeClr val="accent3">
                    <a:lumMod val="50000"/>
                  </a:schemeClr>
                </a:solidFill>
              </a:rPr>
              <a:t>Reduce </a:t>
            </a:r>
            <a:r>
              <a:rPr lang="en-US" sz="3500" dirty="0">
                <a:solidFill>
                  <a:schemeClr val="accent3">
                    <a:lumMod val="50000"/>
                  </a:schemeClr>
                </a:solidFill>
              </a:rPr>
              <a:t>income inequality</a:t>
            </a:r>
          </a:p>
          <a:p>
            <a:pPr marL="114300" lvl="1" indent="0" algn="ctr">
              <a:lnSpc>
                <a:spcPct val="150000"/>
              </a:lnSpc>
              <a:spcBef>
                <a:spcPts val="600"/>
              </a:spcBef>
              <a:buClr>
                <a:schemeClr val="accent5">
                  <a:lumMod val="75000"/>
                </a:schemeClr>
              </a:buClr>
              <a:buSzPct val="80000"/>
              <a:buNone/>
            </a:pPr>
            <a:r>
              <a:rPr lang="en-US" sz="3500" dirty="0">
                <a:solidFill>
                  <a:schemeClr val="accent3">
                    <a:lumMod val="50000"/>
                  </a:schemeClr>
                </a:solidFill>
              </a:rPr>
              <a:t>Support development </a:t>
            </a:r>
          </a:p>
          <a:p>
            <a:pPr marL="114300" lvl="1" indent="0" algn="ctr">
              <a:lnSpc>
                <a:spcPct val="150000"/>
              </a:lnSpc>
              <a:spcBef>
                <a:spcPts val="600"/>
              </a:spcBef>
              <a:buClr>
                <a:schemeClr val="accent5">
                  <a:lumMod val="75000"/>
                </a:schemeClr>
              </a:buClr>
              <a:buSzPct val="80000"/>
              <a:buNone/>
            </a:pPr>
            <a:r>
              <a:rPr lang="en-US" sz="3500" dirty="0">
                <a:solidFill>
                  <a:schemeClr val="accent3">
                    <a:lumMod val="50000"/>
                  </a:schemeClr>
                </a:solidFill>
              </a:rPr>
              <a:t>Re-regulate financial markets</a:t>
            </a:r>
          </a:p>
          <a:p>
            <a:pPr marL="114300" lvl="1" indent="0" algn="ctr">
              <a:lnSpc>
                <a:spcPct val="150000"/>
              </a:lnSpc>
              <a:spcBef>
                <a:spcPts val="600"/>
              </a:spcBef>
              <a:buClr>
                <a:schemeClr val="accent5">
                  <a:lumMod val="75000"/>
                </a:schemeClr>
              </a:buClr>
              <a:buSzPct val="80000"/>
              <a:buNone/>
            </a:pPr>
            <a:r>
              <a:rPr lang="en-US" sz="3500" dirty="0" smtClean="0">
                <a:solidFill>
                  <a:schemeClr val="accent3">
                    <a:lumMod val="50000"/>
                  </a:schemeClr>
                </a:solidFill>
              </a:rPr>
              <a:t>Have </a:t>
            </a:r>
            <a:r>
              <a:rPr lang="en-US" sz="3500" dirty="0">
                <a:solidFill>
                  <a:schemeClr val="accent3">
                    <a:lumMod val="50000"/>
                  </a:schemeClr>
                </a:solidFill>
              </a:rPr>
              <a:t>unions at the </a:t>
            </a:r>
            <a:r>
              <a:rPr lang="en-US" sz="3500" dirty="0" smtClean="0">
                <a:solidFill>
                  <a:schemeClr val="accent3">
                    <a:lumMod val="50000"/>
                  </a:schemeClr>
                </a:solidFill>
              </a:rPr>
              <a:t>table</a:t>
            </a:r>
            <a:endParaRPr lang="en-US" sz="3500" dirty="0">
              <a:solidFill>
                <a:schemeClr val="accent3">
                  <a:lumMod val="50000"/>
                </a:schemeClr>
              </a:solidFill>
            </a:endParaRPr>
          </a:p>
          <a:p>
            <a:pPr marL="114300" lvl="1" indent="0" algn="ctr">
              <a:lnSpc>
                <a:spcPct val="150000"/>
              </a:lnSpc>
              <a:spcBef>
                <a:spcPts val="600"/>
              </a:spcBef>
              <a:buClr>
                <a:schemeClr val="accent5">
                  <a:lumMod val="75000"/>
                </a:schemeClr>
              </a:buClr>
              <a:buSzPct val="80000"/>
              <a:buNone/>
            </a:pPr>
            <a:endParaRPr lang="en-US" sz="35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114300" lvl="1" indent="0" algn="ctr">
              <a:lnSpc>
                <a:spcPct val="150000"/>
              </a:lnSpc>
              <a:spcBef>
                <a:spcPts val="600"/>
              </a:spcBef>
              <a:buClr>
                <a:schemeClr val="accent5">
                  <a:lumMod val="75000"/>
                </a:schemeClr>
              </a:buClr>
              <a:buSzPct val="80000"/>
              <a:buNone/>
            </a:pPr>
            <a:r>
              <a:rPr lang="en-US" sz="3500" b="1" dirty="0" smtClean="0">
                <a:solidFill>
                  <a:srgbClr val="00B0F0"/>
                </a:solidFill>
              </a:rPr>
              <a:t>These </a:t>
            </a:r>
            <a:r>
              <a:rPr lang="en-US" sz="3500" b="1" dirty="0">
                <a:solidFill>
                  <a:srgbClr val="00B0F0"/>
                </a:solidFill>
              </a:rPr>
              <a:t>are all still relevant in </a:t>
            </a:r>
            <a:r>
              <a:rPr lang="en-US" sz="3500" b="1" dirty="0" smtClean="0">
                <a:solidFill>
                  <a:srgbClr val="00B0F0"/>
                </a:solidFill>
              </a:rPr>
              <a:t>2016</a:t>
            </a:r>
            <a:endParaRPr lang="en-US" sz="3500" b="1" dirty="0">
              <a:solidFill>
                <a:srgbClr val="00B0F0"/>
              </a:solidFill>
            </a:endParaRPr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52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164"/>
    </mc:Choice>
    <mc:Fallback xmlns="">
      <p:transition spd="slow" advTm="3416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z="3000" b="1" dirty="0" smtClean="0">
                <a:solidFill>
                  <a:srgbClr val="00B0F0"/>
                </a:solidFill>
              </a:rPr>
              <a:t>Looking back at the Antalya Summit Outcomes</a:t>
            </a:r>
            <a:endParaRPr lang="en-GB" sz="3000" b="1" dirty="0">
              <a:solidFill>
                <a:srgbClr val="00B0F0"/>
              </a:solidFill>
            </a:endParaRPr>
          </a:p>
        </p:txBody>
      </p:sp>
      <p:sp>
        <p:nvSpPr>
          <p:cNvPr id="5" name="Content Placeholder 3"/>
          <p:cNvSpPr>
            <a:spLocks noGrp="1"/>
          </p:cNvSpPr>
          <p:nvPr>
            <p:ph sz="half" idx="4294967295"/>
          </p:nvPr>
        </p:nvSpPr>
        <p:spPr>
          <a:xfrm>
            <a:off x="152400" y="1524000"/>
            <a:ext cx="6781800" cy="4648200"/>
          </a:xfrm>
        </p:spPr>
        <p:txBody>
          <a:bodyPr/>
          <a:lstStyle/>
          <a:p>
            <a:pPr lvl="0"/>
            <a:r>
              <a:rPr lang="en-GB" sz="2000" dirty="0" smtClean="0"/>
              <a:t>G20 </a:t>
            </a:r>
            <a:r>
              <a:rPr lang="en-GB" sz="2000" dirty="0"/>
              <a:t>Policy Priorities on the labour income share and inequalities </a:t>
            </a:r>
            <a:endParaRPr lang="en-GB" sz="2000" dirty="0" smtClean="0"/>
          </a:p>
          <a:p>
            <a:pPr lvl="0"/>
            <a:endParaRPr lang="en-GB" sz="800" dirty="0" smtClean="0"/>
          </a:p>
          <a:p>
            <a:pPr lvl="0"/>
            <a:r>
              <a:rPr lang="en-GB" sz="2000" dirty="0" smtClean="0">
                <a:solidFill>
                  <a:srgbClr val="0070C0"/>
                </a:solidFill>
              </a:rPr>
              <a:t>Target </a:t>
            </a:r>
            <a:r>
              <a:rPr lang="en-GB" sz="2000" dirty="0">
                <a:solidFill>
                  <a:srgbClr val="0070C0"/>
                </a:solidFill>
              </a:rPr>
              <a:t>to reduce the number of young people excluded from jobs or training by 15% by </a:t>
            </a:r>
            <a:r>
              <a:rPr lang="en-GB" sz="2000" dirty="0" smtClean="0">
                <a:solidFill>
                  <a:srgbClr val="0070C0"/>
                </a:solidFill>
              </a:rPr>
              <a:t>2025</a:t>
            </a:r>
          </a:p>
          <a:p>
            <a:pPr lvl="0"/>
            <a:endParaRPr lang="en-GB" sz="800" dirty="0">
              <a:solidFill>
                <a:srgbClr val="0070C0"/>
              </a:solidFill>
            </a:endParaRPr>
          </a:p>
          <a:p>
            <a:pPr lvl="0"/>
            <a:r>
              <a:rPr lang="en-GB" sz="2000" dirty="0"/>
              <a:t>G20 Framework on Promoting Quality Jobs </a:t>
            </a:r>
            <a:endParaRPr lang="en-GB" sz="2000" dirty="0" smtClean="0"/>
          </a:p>
          <a:p>
            <a:pPr lvl="0"/>
            <a:endParaRPr lang="en-GB" sz="800" dirty="0" smtClean="0"/>
          </a:p>
          <a:p>
            <a:pPr lvl="0"/>
            <a:r>
              <a:rPr lang="en-GB" sz="2000" dirty="0">
                <a:solidFill>
                  <a:srgbClr val="0070C0"/>
                </a:solidFill>
              </a:rPr>
              <a:t>A</a:t>
            </a:r>
            <a:r>
              <a:rPr lang="en-GB" sz="2000" dirty="0" smtClean="0">
                <a:solidFill>
                  <a:srgbClr val="0070C0"/>
                </a:solidFill>
              </a:rPr>
              <a:t>doption </a:t>
            </a:r>
            <a:r>
              <a:rPr lang="en-GB" sz="2000" dirty="0">
                <a:solidFill>
                  <a:srgbClr val="0070C0"/>
                </a:solidFill>
              </a:rPr>
              <a:t>of the BEPS Action Plan </a:t>
            </a:r>
            <a:endParaRPr lang="en-GB" sz="2000" dirty="0" smtClean="0">
              <a:solidFill>
                <a:srgbClr val="0070C0"/>
              </a:solidFill>
            </a:endParaRPr>
          </a:p>
          <a:p>
            <a:pPr lvl="0"/>
            <a:endParaRPr lang="en-GB" sz="800" dirty="0">
              <a:solidFill>
                <a:srgbClr val="0070C0"/>
              </a:solidFill>
            </a:endParaRPr>
          </a:p>
          <a:p>
            <a:pPr lvl="0"/>
            <a:r>
              <a:rPr lang="en-GB" sz="2000" dirty="0"/>
              <a:t>B20-L20 Agreement (25by25 target, digital economy &amp; apprenticeships</a:t>
            </a:r>
            <a:r>
              <a:rPr lang="en-GB" sz="2000" dirty="0" smtClean="0"/>
              <a:t>)</a:t>
            </a:r>
          </a:p>
          <a:p>
            <a:pPr lvl="0"/>
            <a:endParaRPr lang="en-GB" sz="800" dirty="0"/>
          </a:p>
          <a:p>
            <a:pPr lvl="0"/>
            <a:r>
              <a:rPr lang="en-GB" sz="2000" dirty="0">
                <a:solidFill>
                  <a:srgbClr val="0070C0"/>
                </a:solidFill>
              </a:rPr>
              <a:t>Joint Finance &amp; Labour Ministerial &amp; social partners’ inclusion (social dialogue recognized in Antalya communiqué) 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  <p:sp>
        <p:nvSpPr>
          <p:cNvPr id="6" name="Up Arrow 7"/>
          <p:cNvSpPr/>
          <p:nvPr/>
        </p:nvSpPr>
        <p:spPr>
          <a:xfrm>
            <a:off x="7131972" y="2286000"/>
            <a:ext cx="1620000" cy="3060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3178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z="3000" b="1" dirty="0" smtClean="0">
                <a:solidFill>
                  <a:srgbClr val="00B0F0"/>
                </a:solidFill>
              </a:rPr>
              <a:t>Looking back at the Antalya Summit Outcomes</a:t>
            </a:r>
            <a:endParaRPr lang="en-GB" sz="3000" b="1" dirty="0">
              <a:solidFill>
                <a:srgbClr val="00B0F0"/>
              </a:solidFill>
            </a:endParaRPr>
          </a:p>
        </p:txBody>
      </p:sp>
      <p:sp>
        <p:nvSpPr>
          <p:cNvPr id="5" name="Content Placeholder 3"/>
          <p:cNvSpPr>
            <a:spLocks noGrp="1"/>
          </p:cNvSpPr>
          <p:nvPr>
            <p:ph sz="half" idx="4294967295"/>
          </p:nvPr>
        </p:nvSpPr>
        <p:spPr>
          <a:xfrm>
            <a:off x="152400" y="1447800"/>
            <a:ext cx="6705600" cy="5257800"/>
          </a:xfrm>
        </p:spPr>
        <p:txBody>
          <a:bodyPr/>
          <a:lstStyle/>
          <a:p>
            <a:pPr lvl="0"/>
            <a:endParaRPr lang="en-GB" sz="2000" dirty="0" smtClean="0"/>
          </a:p>
          <a:p>
            <a:pPr lvl="0"/>
            <a:r>
              <a:rPr lang="en-GB" sz="2000" dirty="0" smtClean="0"/>
              <a:t>Disproportionate </a:t>
            </a:r>
            <a:r>
              <a:rPr lang="en-GB" sz="2000" dirty="0"/>
              <a:t>voice given to B20 at the Summit, need more parity </a:t>
            </a:r>
            <a:endParaRPr lang="en-GB" sz="2000" dirty="0" smtClean="0"/>
          </a:p>
          <a:p>
            <a:pPr marL="0" lvl="0" indent="0">
              <a:buNone/>
            </a:pPr>
            <a:endParaRPr lang="en-GB" sz="800" dirty="0"/>
          </a:p>
          <a:p>
            <a:pPr lvl="0"/>
            <a:r>
              <a:rPr lang="en-GB" sz="2000" dirty="0">
                <a:solidFill>
                  <a:srgbClr val="0070C0"/>
                </a:solidFill>
              </a:rPr>
              <a:t>G20 growth target undershot, no timely implementation </a:t>
            </a:r>
            <a:endParaRPr lang="en-GB" sz="2000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endParaRPr lang="en-GB" sz="800" dirty="0"/>
          </a:p>
          <a:p>
            <a:pPr lvl="0"/>
            <a:r>
              <a:rPr lang="en-GB" sz="2000" dirty="0"/>
              <a:t>Need for an infrastructure &amp; wage recovery policy package </a:t>
            </a:r>
            <a:endParaRPr lang="en-GB" sz="2000" dirty="0" smtClean="0"/>
          </a:p>
          <a:p>
            <a:pPr marL="0" lvl="0" indent="0">
              <a:buNone/>
            </a:pPr>
            <a:endParaRPr lang="en-GB" sz="800" dirty="0"/>
          </a:p>
          <a:p>
            <a:pPr lvl="0"/>
            <a:r>
              <a:rPr lang="en-GB" sz="2000" dirty="0">
                <a:solidFill>
                  <a:srgbClr val="0070C0"/>
                </a:solidFill>
              </a:rPr>
              <a:t>P</a:t>
            </a:r>
            <a:r>
              <a:rPr lang="en-GB" sz="2000" dirty="0" smtClean="0">
                <a:solidFill>
                  <a:srgbClr val="0070C0"/>
                </a:solidFill>
              </a:rPr>
              <a:t>rioritization </a:t>
            </a:r>
            <a:r>
              <a:rPr lang="en-GB" sz="2000" dirty="0">
                <a:solidFill>
                  <a:srgbClr val="0070C0"/>
                </a:solidFill>
              </a:rPr>
              <a:t>and execution </a:t>
            </a:r>
            <a:r>
              <a:rPr lang="en-GB" sz="2000" dirty="0" smtClean="0">
                <a:solidFill>
                  <a:srgbClr val="0070C0"/>
                </a:solidFill>
              </a:rPr>
              <a:t>processes </a:t>
            </a:r>
            <a:r>
              <a:rPr lang="en-GB" sz="2000" dirty="0">
                <a:solidFill>
                  <a:srgbClr val="0070C0"/>
                </a:solidFill>
              </a:rPr>
              <a:t>for public-private-partnerships (PPP), support for “Inclusive business” in </a:t>
            </a:r>
            <a:r>
              <a:rPr lang="en-GB" sz="2000" dirty="0" smtClean="0">
                <a:solidFill>
                  <a:srgbClr val="0070C0"/>
                </a:solidFill>
              </a:rPr>
              <a:t>development </a:t>
            </a:r>
          </a:p>
          <a:p>
            <a:pPr marL="0" lvl="0" indent="0">
              <a:buNone/>
            </a:pPr>
            <a:endParaRPr lang="en-GB" sz="800" dirty="0"/>
          </a:p>
          <a:p>
            <a:pPr lvl="0"/>
            <a:r>
              <a:rPr lang="en-GB" sz="2000" dirty="0"/>
              <a:t>Failure to address social standards in GVCs (</a:t>
            </a:r>
            <a:r>
              <a:rPr lang="en-GB" sz="2000" dirty="0" err="1"/>
              <a:t>esp</a:t>
            </a:r>
            <a:r>
              <a:rPr lang="en-GB" sz="2000" dirty="0"/>
              <a:t> in comparison to the G7) 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  <p:sp>
        <p:nvSpPr>
          <p:cNvPr id="6" name="Down Arrow 2"/>
          <p:cNvSpPr/>
          <p:nvPr/>
        </p:nvSpPr>
        <p:spPr>
          <a:xfrm>
            <a:off x="7086600" y="2286000"/>
            <a:ext cx="1620000" cy="270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8901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z="3000" b="1" dirty="0" smtClean="0">
                <a:solidFill>
                  <a:srgbClr val="00B0F0"/>
                </a:solidFill>
              </a:rPr>
              <a:t>Looking back at the Antalya Summit Outcomes</a:t>
            </a:r>
            <a:endParaRPr lang="en-GB" sz="3000" b="1" dirty="0">
              <a:solidFill>
                <a:srgbClr val="00B0F0"/>
              </a:solidFill>
            </a:endParaRPr>
          </a:p>
        </p:txBody>
      </p:sp>
      <p:sp>
        <p:nvSpPr>
          <p:cNvPr id="5" name="Content Placeholder 3"/>
          <p:cNvSpPr>
            <a:spLocks noGrp="1"/>
          </p:cNvSpPr>
          <p:nvPr>
            <p:ph sz="half" idx="4294967295"/>
          </p:nvPr>
        </p:nvSpPr>
        <p:spPr>
          <a:xfrm>
            <a:off x="152400" y="2385219"/>
            <a:ext cx="5029200" cy="2087562"/>
          </a:xfrm>
        </p:spPr>
        <p:txBody>
          <a:bodyPr/>
          <a:lstStyle/>
          <a:p>
            <a:pPr lvl="0"/>
            <a:r>
              <a:rPr lang="en-GB" sz="2000" dirty="0" smtClean="0"/>
              <a:t>National </a:t>
            </a:r>
            <a:r>
              <a:rPr lang="en-GB" sz="2000" dirty="0"/>
              <a:t>investment strategies </a:t>
            </a:r>
            <a:endParaRPr lang="en-GB" sz="2000" dirty="0" smtClean="0"/>
          </a:p>
          <a:p>
            <a:pPr marL="0" lvl="0" indent="0">
              <a:buNone/>
            </a:pPr>
            <a:endParaRPr lang="en-GB" sz="2000" dirty="0"/>
          </a:p>
          <a:p>
            <a:pPr lvl="0"/>
            <a:r>
              <a:rPr lang="en-GB" sz="2000" dirty="0">
                <a:solidFill>
                  <a:srgbClr val="0070C0"/>
                </a:solidFill>
              </a:rPr>
              <a:t>G20 Skills </a:t>
            </a:r>
            <a:r>
              <a:rPr lang="en-GB" sz="2000" dirty="0" smtClean="0">
                <a:solidFill>
                  <a:srgbClr val="0070C0"/>
                </a:solidFill>
              </a:rPr>
              <a:t>Strategy</a:t>
            </a:r>
          </a:p>
          <a:p>
            <a:pPr marL="0" lvl="0" indent="0">
              <a:buNone/>
            </a:pPr>
            <a:endParaRPr lang="en-GB" sz="2000" dirty="0"/>
          </a:p>
          <a:p>
            <a:pPr lvl="0"/>
            <a:r>
              <a:rPr lang="en-GB" sz="2000" dirty="0"/>
              <a:t>Refugee </a:t>
            </a:r>
            <a:r>
              <a:rPr lang="en-GB" sz="2000" dirty="0" smtClean="0"/>
              <a:t>paragraph</a:t>
            </a:r>
            <a:endParaRPr lang="en-US" sz="20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  <p:sp>
        <p:nvSpPr>
          <p:cNvPr id="6" name="Left-Right Arrow 2"/>
          <p:cNvSpPr/>
          <p:nvPr/>
        </p:nvSpPr>
        <p:spPr>
          <a:xfrm>
            <a:off x="5791200" y="2673000"/>
            <a:ext cx="2520000" cy="1512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7396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z="3000" b="1" dirty="0" smtClean="0">
                <a:solidFill>
                  <a:srgbClr val="00B0F0"/>
                </a:solidFill>
              </a:rPr>
              <a:t>The Brisbane Legacy</a:t>
            </a:r>
            <a:endParaRPr lang="en-GB" sz="3000" b="1" dirty="0">
              <a:solidFill>
                <a:srgbClr val="00B0F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87128075"/>
              </p:ext>
            </p:extLst>
          </p:nvPr>
        </p:nvGraphicFramePr>
        <p:xfrm>
          <a:off x="381000" y="1524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65985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279" y="240433"/>
            <a:ext cx="8610599" cy="547431"/>
          </a:xfrm>
        </p:spPr>
        <p:txBody>
          <a:bodyPr>
            <a:noAutofit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US" sz="3000" dirty="0" smtClean="0">
                <a:solidFill>
                  <a:srgbClr val="00B0F0"/>
                </a:solidFill>
              </a:rPr>
              <a:t>G20 Growth Strategies </a:t>
            </a:r>
            <a:r>
              <a:rPr lang="en-US" sz="3000" dirty="0">
                <a:solidFill>
                  <a:srgbClr val="00B0F0"/>
                </a:solidFill>
              </a:rPr>
              <a:t>and Employment </a:t>
            </a:r>
            <a:r>
              <a:rPr lang="en-US" sz="3000" dirty="0" smtClean="0">
                <a:solidFill>
                  <a:srgbClr val="00B0F0"/>
                </a:solidFill>
              </a:rPr>
              <a:t>Plans</a:t>
            </a:r>
            <a:endParaRPr lang="en-GB" sz="3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49425"/>
            <a:ext cx="4529230" cy="295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318" y="997859"/>
            <a:ext cx="4254482" cy="306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55977" y="3962400"/>
            <a:ext cx="8892894" cy="217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kern="0" dirty="0"/>
              <a:t>Submitted as part of the Brisbane Action Plan </a:t>
            </a:r>
          </a:p>
          <a:p>
            <a:endParaRPr lang="en-US" sz="900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kern="0" dirty="0"/>
              <a:t>Progress towards raising the level of their combined GDP by 2.1 percent by 2018 relative to Oct 2013 baseline projections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kern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kern="0" dirty="0"/>
              <a:t>Close to 1000 individual structural policy commitments, of which more than 800 are new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kern="0" dirty="0"/>
              <a:t>More than ½ of commitments is related to infrastructure (26%) or jobs (30</a:t>
            </a:r>
            <a:r>
              <a:rPr lang="en-US" sz="1700" kern="0" dirty="0" smtClean="0"/>
              <a:t>%)</a:t>
            </a:r>
            <a:endParaRPr lang="en-US" sz="2000" dirty="0" smtClean="0"/>
          </a:p>
          <a:p>
            <a:endParaRPr lang="en-US" sz="2000" dirty="0">
              <a:solidFill>
                <a:srgbClr val="00B0F0"/>
              </a:solidFill>
            </a:endParaRPr>
          </a:p>
          <a:p>
            <a:endParaRPr lang="en-US" sz="2000" dirty="0"/>
          </a:p>
          <a:p>
            <a:pPr marL="0" indent="0">
              <a:buNone/>
            </a:pPr>
            <a:endParaRPr lang="en-US" sz="2000" kern="0" dirty="0" smtClean="0"/>
          </a:p>
          <a:p>
            <a:endParaRPr lang="en-GB" sz="2000" kern="0" dirty="0"/>
          </a:p>
        </p:txBody>
      </p:sp>
      <p:sp>
        <p:nvSpPr>
          <p:cNvPr id="6" name="ZoneTexte 5"/>
          <p:cNvSpPr txBox="1"/>
          <p:nvPr/>
        </p:nvSpPr>
        <p:spPr>
          <a:xfrm rot="16200000">
            <a:off x="-971797" y="1952369"/>
            <a:ext cx="2289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Number of policy commitments</a:t>
            </a:r>
            <a:endParaRPr lang="en-GB" sz="1000" dirty="0"/>
          </a:p>
        </p:txBody>
      </p:sp>
      <p:sp>
        <p:nvSpPr>
          <p:cNvPr id="11" name="ZoneTexte 10"/>
          <p:cNvSpPr txBox="1"/>
          <p:nvPr/>
        </p:nvSpPr>
        <p:spPr>
          <a:xfrm rot="16200000">
            <a:off x="3608781" y="1927676"/>
            <a:ext cx="22898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Number of policy commitments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38147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164"/>
    </mc:Choice>
    <mc:Fallback xmlns="">
      <p:transition spd="slow" advTm="3416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572" y="381000"/>
            <a:ext cx="8066856" cy="1143000"/>
          </a:xfrm>
        </p:spPr>
        <p:txBody>
          <a:bodyPr>
            <a:noAutofit/>
          </a:bodyPr>
          <a:lstStyle/>
          <a:p>
            <a:r>
              <a:rPr lang="en-GB" sz="3000" b="1" dirty="0" smtClean="0">
                <a:solidFill>
                  <a:srgbClr val="00B0F0"/>
                </a:solidFill>
              </a:rPr>
              <a:t>Meanwhile, the situation on the ground gets worse:</a:t>
            </a:r>
            <a:endParaRPr lang="en-GB" sz="3000" b="1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228600" y="2057400"/>
            <a:ext cx="8468544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dirty="0" smtClean="0"/>
              <a:t>Projections </a:t>
            </a:r>
            <a:r>
              <a:rPr lang="en-US" sz="2200" dirty="0"/>
              <a:t>of economic growth revised downwards – again! (IMF &amp; OECD</a:t>
            </a:r>
            <a:r>
              <a:rPr lang="en-US" sz="2200" dirty="0" smtClean="0"/>
              <a:t>)</a:t>
            </a:r>
          </a:p>
          <a:p>
            <a:endParaRPr lang="en-US" sz="800" dirty="0" smtClean="0"/>
          </a:p>
          <a:p>
            <a:r>
              <a:rPr lang="en-US" sz="2200" dirty="0">
                <a:solidFill>
                  <a:srgbClr val="0070C0"/>
                </a:solidFill>
              </a:rPr>
              <a:t>On unchanged policies the jobs gap continues to rise and by 2019, more than 212 million people will be out of work, up from 201 million in </a:t>
            </a:r>
            <a:r>
              <a:rPr lang="en-US" sz="2200" dirty="0" smtClean="0">
                <a:solidFill>
                  <a:srgbClr val="0070C0"/>
                </a:solidFill>
              </a:rPr>
              <a:t>2014</a:t>
            </a:r>
          </a:p>
          <a:p>
            <a:endParaRPr lang="en-US" sz="800" dirty="0" smtClean="0">
              <a:solidFill>
                <a:srgbClr val="0070C0"/>
              </a:solidFill>
            </a:endParaRPr>
          </a:p>
          <a:p>
            <a:r>
              <a:rPr lang="en-US" sz="2200" dirty="0"/>
              <a:t>Almost 74 million young people, aged 15–24, were looking for work in </a:t>
            </a:r>
            <a:r>
              <a:rPr lang="en-US" sz="2200" dirty="0" smtClean="0"/>
              <a:t>2014</a:t>
            </a:r>
          </a:p>
          <a:p>
            <a:endParaRPr lang="en-US" sz="800" dirty="0" smtClean="0"/>
          </a:p>
          <a:p>
            <a:r>
              <a:rPr lang="en-US" sz="2200" dirty="0"/>
              <a:t>Especially young women, continue to be disproportionately affected </a:t>
            </a:r>
          </a:p>
          <a:p>
            <a:endParaRPr lang="en-US" sz="2000" dirty="0" smtClean="0"/>
          </a:p>
          <a:p>
            <a:endParaRPr lang="en-US" sz="2000" dirty="0">
              <a:solidFill>
                <a:srgbClr val="00B0F0"/>
              </a:solidFill>
            </a:endParaRPr>
          </a:p>
          <a:p>
            <a:endParaRPr lang="en-US" sz="2000" dirty="0"/>
          </a:p>
          <a:p>
            <a:pPr marL="0" indent="0">
              <a:buNone/>
            </a:pPr>
            <a:endParaRPr lang="en-US" sz="2000" kern="0" dirty="0" smtClean="0"/>
          </a:p>
          <a:p>
            <a:endParaRPr lang="en-GB" sz="2000" kern="0" dirty="0"/>
          </a:p>
        </p:txBody>
      </p:sp>
    </p:spTree>
    <p:extLst>
      <p:ext uri="{BB962C8B-B14F-4D97-AF65-F5344CB8AC3E}">
        <p14:creationId xmlns:p14="http://schemas.microsoft.com/office/powerpoint/2010/main" val="362864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164"/>
    </mc:Choice>
    <mc:Fallback xmlns="">
      <p:transition spd="slow" advTm="3416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B0F0"/>
                </a:solidFill>
              </a:rPr>
              <a:t>T</a:t>
            </a:r>
            <a:r>
              <a:rPr lang="en-US" sz="3000" b="1" dirty="0" smtClean="0">
                <a:solidFill>
                  <a:srgbClr val="00B0F0"/>
                </a:solidFill>
              </a:rPr>
              <a:t>he “jobs gap” will continue to rise until the end of the decade</a:t>
            </a:r>
            <a:endParaRPr lang="en-GB" sz="3000" b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6113130"/>
            <a:ext cx="1370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ILO</a:t>
            </a:r>
            <a:endParaRPr lang="en-GB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607"/>
          <a:stretch/>
        </p:blipFill>
        <p:spPr bwMode="auto">
          <a:xfrm>
            <a:off x="431540" y="1447800"/>
            <a:ext cx="8280920" cy="4665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954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727"/>
    </mc:Choice>
    <mc:Fallback xmlns="">
      <p:transition spd="slow" advTm="55727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2080</TotalTime>
  <Words>977</Words>
  <Application>Microsoft Office PowerPoint</Application>
  <PresentationFormat>On-screen Show (4:3)</PresentationFormat>
  <Paragraphs>149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Wingdings 2</vt:lpstr>
      <vt:lpstr>Default Design</vt:lpstr>
      <vt:lpstr>PowerPoint Presentation</vt:lpstr>
      <vt:lpstr>  L20 STANDING OBJECTIVES: “REBUILDING ECONOMIES  JOBS AND WAGES”  </vt:lpstr>
      <vt:lpstr>Looking back at the Antalya Summit Outcomes</vt:lpstr>
      <vt:lpstr>Looking back at the Antalya Summit Outcomes</vt:lpstr>
      <vt:lpstr>Looking back at the Antalya Summit Outcomes</vt:lpstr>
      <vt:lpstr>The Brisbane Legacy</vt:lpstr>
      <vt:lpstr>                G20 Growth Strategies and Employment Plans</vt:lpstr>
      <vt:lpstr>Meanwhile, the situation on the ground gets worse:</vt:lpstr>
      <vt:lpstr>The “jobs gap” will continue to rise until the end of the decade</vt:lpstr>
      <vt:lpstr>   Evolution of average wages &amp; labour productivity in selected G20 economies   </vt:lpstr>
      <vt:lpstr>L2O Tracking of G20 Commitments </vt:lpstr>
      <vt:lpstr>PowerPoint Presentation</vt:lpstr>
      <vt:lpstr>2.1% Growth Target</vt:lpstr>
      <vt:lpstr>Specific G20 Action Plans fare much better in comparison</vt:lpstr>
      <vt:lpstr>Spotlight on the 800 commitments </vt:lpstr>
      <vt:lpstr>G20 youth target: Very useful (30%) or quite useful (55%) </vt:lpstr>
      <vt:lpstr>UNION  FOCUS </vt:lpstr>
      <vt:lpstr>L20 timelines 2016</vt:lpstr>
      <vt:lpstr>THANK YOU 谢谢</vt:lpstr>
    </vt:vector>
  </TitlesOfParts>
  <Company>AMJ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BYHOVSKAYA Anna, TUAC</dc:creator>
  <cp:lastModifiedBy>Debroux, Mathieu</cp:lastModifiedBy>
  <cp:revision>326</cp:revision>
  <cp:lastPrinted>2014-08-20T13:17:15Z</cp:lastPrinted>
  <dcterms:created xsi:type="dcterms:W3CDTF">2005-02-06T17:55:11Z</dcterms:created>
  <dcterms:modified xsi:type="dcterms:W3CDTF">2016-02-02T07:44:29Z</dcterms:modified>
</cp:coreProperties>
</file>