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0" r:id="rId3"/>
    <p:sldId id="272" r:id="rId4"/>
    <p:sldId id="261" r:id="rId5"/>
    <p:sldId id="262" r:id="rId6"/>
    <p:sldId id="263" r:id="rId7"/>
    <p:sldId id="265" r:id="rId8"/>
    <p:sldId id="273" r:id="rId9"/>
    <p:sldId id="266" r:id="rId10"/>
    <p:sldId id="264" r:id="rId11"/>
    <p:sldId id="274" r:id="rId12"/>
    <p:sldId id="275" r:id="rId13"/>
    <p:sldId id="276" r:id="rId14"/>
    <p:sldId id="271" r:id="rId15"/>
    <p:sldId id="268" r:id="rId16"/>
    <p:sldId id="269" r:id="rId17"/>
    <p:sldId id="270" r:id="rId18"/>
    <p:sldId id="267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2F65"/>
    <a:srgbClr val="274770"/>
    <a:srgbClr val="5F9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B3F6-9605-5148-B41C-EC9E56843C84}" type="datetimeFigureOut">
              <a:rPr lang="en-US" smtClean="0"/>
              <a:t>2012-12-10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2BE00-BE5E-8742-A78D-ACFAFAABB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11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36B4F-DEF5-7849-BF3C-A3BFB30F346B}" type="datetimeFigureOut">
              <a:rPr lang="en-US" smtClean="0"/>
              <a:t>2012-12-10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BC1C9-D6AE-5343-B28B-0AA7B6EC9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9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7CADA-D6E4-5542-AA3B-D436FD211633}" type="datetime1">
              <a:rPr lang="en-US" smtClean="0"/>
              <a:t>2012-12-10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2134F1-6933-584E-889F-692F2BD91D7C}" type="datetime1">
              <a:rPr lang="en-US" smtClean="0"/>
              <a:t>2012-12-10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05562-7E76-1444-B54E-5CAE7F4F6FD9}" type="datetime1">
              <a:rPr lang="en-US" smtClean="0"/>
              <a:t>2012-12-10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32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57200" y="1628775"/>
            <a:ext cx="83931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475E5-A5A4-7548-AE4A-910116302A79}" type="datetime1">
              <a:rPr lang="en-US" smtClean="0"/>
              <a:t>2012-12-10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7763F-2DB7-4A40-9225-5BADB50187ED}" type="datetime1">
              <a:rPr lang="en-US" smtClean="0"/>
              <a:t>2012-12-10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2946EB-FED6-2F47-825D-C28F55ACD0C8}" type="datetime1">
              <a:rPr lang="en-US" smtClean="0"/>
              <a:t>2012-12-10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818AE-353F-6149-B49A-4C57AC5E5F0E}" type="datetime1">
              <a:rPr lang="en-US" smtClean="0"/>
              <a:t>2012-12-10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AFA9F0-D518-8147-ACBC-0B51C223F549}" type="datetime1">
              <a:rPr lang="en-US" smtClean="0"/>
              <a:t>2012-12-10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013CD-A4E1-C249-B5FE-EF4E13D69DF7}" type="datetime1">
              <a:rPr lang="en-US" smtClean="0"/>
              <a:t>2012-12-10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BF6201-A868-1348-BFE1-7F16C5EAE951}" type="datetime1">
              <a:rPr lang="en-US" smtClean="0"/>
              <a:t>2012-12-10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078" y="6249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D965B-22A8-1C44-817F-41A6A73D99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unk_template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53199" y="5974778"/>
            <a:ext cx="2202095" cy="6554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baltradealert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nk_PPP_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89" y="32988"/>
            <a:ext cx="9230967" cy="679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well integrated into the global chains</a:t>
            </a:r>
          </a:p>
          <a:p>
            <a:r>
              <a:rPr lang="en-US" dirty="0" smtClean="0"/>
              <a:t>Has experienced a significant appreciation of the real against the dollar </a:t>
            </a:r>
          </a:p>
          <a:p>
            <a:r>
              <a:rPr lang="en-US" dirty="0" smtClean="0"/>
              <a:t>Has been a vocal critic – US Federal Reserve monetary policy</a:t>
            </a:r>
          </a:p>
          <a:p>
            <a:r>
              <a:rPr lang="en-US" dirty="0" smtClean="0"/>
              <a:t>The economy has experienced significant deceleration in economic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Report of UNCTAD, OECD and WTO</a:t>
            </a:r>
            <a:br>
              <a:rPr lang="en-US" sz="3600" dirty="0" smtClean="0"/>
            </a:br>
            <a:r>
              <a:rPr lang="en-US" sz="3600" dirty="0" smtClean="0"/>
              <a:t>Mid-May 2012 to Mid-October 2012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762"/>
          </a:xfrm>
        </p:spPr>
        <p:txBody>
          <a:bodyPr/>
          <a:lstStyle/>
          <a:p>
            <a:r>
              <a:rPr lang="en-US" dirty="0" smtClean="0"/>
              <a:t>Economic outlook has worsened </a:t>
            </a:r>
          </a:p>
          <a:p>
            <a:pPr lvl="1"/>
            <a:r>
              <a:rPr lang="en-US" dirty="0" smtClean="0"/>
              <a:t>Trade growth forecast for 2012 – lowered from 3.7% to 2.5%</a:t>
            </a:r>
          </a:p>
          <a:p>
            <a:pPr lvl="1"/>
            <a:r>
              <a:rPr lang="en-US" dirty="0" smtClean="0"/>
              <a:t>Trade growth volume for 2013 still below 20 year average</a:t>
            </a:r>
          </a:p>
          <a:p>
            <a:r>
              <a:rPr lang="en-US" dirty="0" smtClean="0"/>
              <a:t>Trade restrictive measures over past 5 months have declined – but the stock of restrictions from 2008 to present remain largely the same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9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7800"/>
            <a:ext cx="8229600" cy="1595438"/>
          </a:xfrm>
        </p:spPr>
        <p:txBody>
          <a:bodyPr/>
          <a:lstStyle/>
          <a:p>
            <a:r>
              <a:rPr lang="en-US" sz="3600" dirty="0" smtClean="0"/>
              <a:t>Import Restrictions Cumulative and Over 5 months Covered –UNCTAD, OECD and WTO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0070"/>
            <a:ext cx="8229600" cy="4123267"/>
          </a:xfrm>
        </p:spPr>
        <p:txBody>
          <a:bodyPr/>
          <a:lstStyle/>
          <a:p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As a share of total world imports – 3.5%</a:t>
            </a:r>
          </a:p>
          <a:p>
            <a:pPr lvl="1"/>
            <a:r>
              <a:rPr lang="en-US" dirty="0" smtClean="0"/>
              <a:t>As a share of G20 imports – 4.4%</a:t>
            </a:r>
          </a:p>
          <a:p>
            <a:r>
              <a:rPr lang="en-US" dirty="0" smtClean="0"/>
              <a:t>Over the 5 month period/the previous period</a:t>
            </a:r>
          </a:p>
          <a:p>
            <a:pPr lvl="1"/>
            <a:r>
              <a:rPr lang="en-US" dirty="0" smtClean="0"/>
              <a:t>As a share of total world imports - .3%/.9%</a:t>
            </a:r>
          </a:p>
          <a:p>
            <a:pPr lvl="1"/>
            <a:r>
              <a:rPr lang="en-US" dirty="0" smtClean="0"/>
              <a:t>As a share of G20 - .4%/1.1%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0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8562"/>
          </a:xfrm>
        </p:spPr>
        <p:txBody>
          <a:bodyPr/>
          <a:lstStyle/>
          <a:p>
            <a:r>
              <a:rPr lang="en-US" sz="3600" dirty="0" smtClean="0"/>
              <a:t>Border Measures (55) – Over the Time of the UNCTAD, OECD and WTO 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Report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945144"/>
              </p:ext>
            </p:extLst>
          </p:nvPr>
        </p:nvGraphicFramePr>
        <p:xfrm>
          <a:off x="457200" y="25146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Border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Restrictive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Facilitating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Tariffs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 Procedures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Quantitative Restriction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0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Trade Protection Since 2008 – GTA 11 June 2012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82416"/>
              </p:ext>
            </p:extLst>
          </p:nvPr>
        </p:nvGraphicFramePr>
        <p:xfrm>
          <a:off x="457200" y="1600200"/>
          <a:ext cx="8229600" cy="516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282"/>
                <a:gridCol w="2937729"/>
                <a:gridCol w="129658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of June 2012/Still in Force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from Previous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Bail Out/State</a:t>
                      </a:r>
                      <a:r>
                        <a:rPr lang="en-US" baseline="0" dirty="0" smtClean="0"/>
                        <a:t> 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361/247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Trade defence</a:t>
                      </a:r>
                      <a:r>
                        <a:rPr lang="en-US" baseline="0" dirty="0" smtClean="0"/>
                        <a:t> measure (AD, CVD and safeguards)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315/285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178/135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Non-Tariff Barrier (not otherwise defined)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117/107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Export taxes or restrictions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90/59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Investment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49/49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Migration</a:t>
                      </a:r>
                      <a:r>
                        <a:rPr lang="en-US" baseline="0" dirty="0" smtClean="0"/>
                        <a:t>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49/44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Export 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41/40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Procurement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41/36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 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32/29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24" y="160486"/>
            <a:ext cx="8229600" cy="624299"/>
          </a:xfrm>
        </p:spPr>
        <p:txBody>
          <a:bodyPr/>
          <a:lstStyle/>
          <a:p>
            <a:r>
              <a:rPr lang="en-US" dirty="0" smtClean="0"/>
              <a:t>Action at the WTO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366299"/>
              </p:ext>
            </p:extLst>
          </p:nvPr>
        </p:nvGraphicFramePr>
        <p:xfrm>
          <a:off x="143224" y="898937"/>
          <a:ext cx="8543576" cy="587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245"/>
                <a:gridCol w="1955096"/>
                <a:gridCol w="1680869"/>
                <a:gridCol w="1216099"/>
                <a:gridCol w="1238267"/>
              </a:tblGrid>
              <a:tr h="388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GTA12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GTA11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8445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Protectionist Measures (2008 to 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0911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since June 2012/Nov 2011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9584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PM</a:t>
                      </a:r>
                      <a:r>
                        <a:rPr lang="en-US" baseline="0" dirty="0" smtClean="0"/>
                        <a:t> Implemented by ROW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</a:tr>
              <a:tr h="9584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PM Implemented by</a:t>
                      </a:r>
                      <a:r>
                        <a:rPr lang="en-US" baseline="0" dirty="0" smtClean="0"/>
                        <a:t> G20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331 (60%)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315 (65%)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291 (70%)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 (72%)</a:t>
                      </a:r>
                      <a:endParaRPr lang="en-US" dirty="0"/>
                    </a:p>
                  </a:txBody>
                  <a:tcPr/>
                </a:tc>
              </a:tr>
              <a:tr h="388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3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46"/>
            <a:ext cx="8229600" cy="662675"/>
          </a:xfrm>
        </p:spPr>
        <p:txBody>
          <a:bodyPr/>
          <a:lstStyle/>
          <a:p>
            <a:r>
              <a:rPr lang="en-US" dirty="0" smtClean="0"/>
              <a:t>Offenders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086227"/>
              </p:ext>
            </p:extLst>
          </p:nvPr>
        </p:nvGraphicFramePr>
        <p:xfrm>
          <a:off x="373078" y="965130"/>
          <a:ext cx="8229600" cy="548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921"/>
                <a:gridCol w="2831291"/>
                <a:gridCol w="2968047"/>
                <a:gridCol w="1976341"/>
              </a:tblGrid>
              <a:tr h="457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GTA 12 (Almost Certainly Discriminatory</a:t>
                      </a:r>
                      <a:r>
                        <a:rPr lang="en-US" baseline="0" dirty="0" smtClean="0"/>
                        <a:t> Measures)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GTA 11 (Almost Certainly Discriminatory</a:t>
                      </a:r>
                      <a:r>
                        <a:rPr lang="en-US" baseline="0" dirty="0" smtClean="0"/>
                        <a:t> Measures)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EU27</a:t>
                      </a:r>
                      <a:r>
                        <a:rPr lang="en-US" baseline="0" dirty="0" smtClean="0"/>
                        <a:t> (327)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 (302)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Russian Federation (178)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Russian Federation (169)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Argentina (153)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Argentina (141)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India (83)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India (74)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 (79)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 (67)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Germany (78)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Germany (64)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Brazil (70)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France (61)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France (70)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 (60)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Italy (67)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Italy (56)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097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 (63)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Brazil (54)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92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The Target of Discrimination – since 2008/increase from previous Report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985440"/>
              </p:ext>
            </p:extLst>
          </p:nvPr>
        </p:nvGraphicFramePr>
        <p:xfrm>
          <a:off x="572869" y="1345707"/>
          <a:ext cx="8229602" cy="5061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019"/>
                <a:gridCol w="2733364"/>
                <a:gridCol w="2383109"/>
                <a:gridCol w="1191555"/>
                <a:gridCol w="1191555"/>
              </a:tblGrid>
              <a:tr h="12267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GTA12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GTA11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12</a:t>
                      </a:r>
                    </a:p>
                    <a:p>
                      <a:r>
                        <a:rPr lang="en-US" dirty="0" smtClean="0"/>
                        <a:t>Nov</a:t>
                      </a:r>
                      <a:r>
                        <a:rPr lang="en-US" baseline="0" dirty="0" smtClean="0"/>
                        <a:t>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11 June 2012/Still in Force</a:t>
                      </a:r>
                      <a:endParaRPr lang="en-US" dirty="0"/>
                    </a:p>
                  </a:txBody>
                  <a:tcPr/>
                </a:tc>
              </a:tr>
              <a:tr h="38270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China (695)/75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China (620)/133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525</a:t>
                      </a:r>
                      <a:endParaRPr lang="en-US" dirty="0"/>
                    </a:p>
                  </a:txBody>
                  <a:tcPr/>
                </a:tc>
              </a:tr>
              <a:tr h="38993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EU27 (651)/70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EU27 (581)/113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466</a:t>
                      </a:r>
                      <a:endParaRPr lang="en-US" dirty="0"/>
                    </a:p>
                  </a:txBody>
                  <a:tcPr/>
                </a:tc>
              </a:tr>
              <a:tr h="38270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 (546)/64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 (482)/109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394</a:t>
                      </a:r>
                      <a:endParaRPr lang="en-US" dirty="0"/>
                    </a:p>
                  </a:txBody>
                  <a:tcPr/>
                </a:tc>
              </a:tr>
              <a:tr h="38270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r>
                        <a:rPr lang="en-US" baseline="0" dirty="0" smtClean="0"/>
                        <a:t> (475)/42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 (433)/82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349</a:t>
                      </a:r>
                      <a:endParaRPr lang="en-US" dirty="0"/>
                    </a:p>
                  </a:txBody>
                  <a:tcPr/>
                </a:tc>
              </a:tr>
              <a:tr h="38270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France (426)/39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r>
                        <a:rPr lang="en-US" baseline="0" dirty="0" smtClean="0"/>
                        <a:t> (387)/80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313</a:t>
                      </a:r>
                      <a:endParaRPr lang="en-US" dirty="0"/>
                    </a:p>
                  </a:txBody>
                  <a:tcPr/>
                </a:tc>
              </a:tr>
              <a:tr h="38270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Italy (422)/37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Italy (385)/86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311</a:t>
                      </a:r>
                      <a:endParaRPr lang="en-US" dirty="0"/>
                    </a:p>
                  </a:txBody>
                  <a:tcPr/>
                </a:tc>
              </a:tr>
              <a:tr h="38270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UK (400)/45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UK (355)/58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288</a:t>
                      </a:r>
                      <a:endParaRPr lang="en-US" dirty="0"/>
                    </a:p>
                  </a:txBody>
                  <a:tcPr/>
                </a:tc>
              </a:tr>
              <a:tr h="38270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 (373)/29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 (344)/</a:t>
                      </a:r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282</a:t>
                      </a:r>
                      <a:endParaRPr lang="en-US" dirty="0"/>
                    </a:p>
                  </a:txBody>
                  <a:tcPr/>
                </a:tc>
              </a:tr>
              <a:tr h="382705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Spain (367)/37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 (334)/64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</a:tr>
              <a:tr h="382705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</a:t>
                      </a:r>
                      <a:r>
                        <a:rPr lang="en-US" baseline="0" dirty="0" smtClean="0"/>
                        <a:t> (366)/32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Spain (330)/</a:t>
                      </a:r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2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63"/>
            <a:ext cx="8229600" cy="1265775"/>
          </a:xfrm>
        </p:spPr>
        <p:txBody>
          <a:bodyPr/>
          <a:lstStyle/>
          <a:p>
            <a:r>
              <a:rPr lang="en-US" dirty="0" smtClean="0"/>
              <a:t>The Wrong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6402"/>
            <a:ext cx="8229600" cy="5648560"/>
          </a:xfrm>
        </p:spPr>
        <p:txBody>
          <a:bodyPr/>
          <a:lstStyle/>
          <a:p>
            <a:r>
              <a:rPr lang="en-US" sz="2800" dirty="0" smtClean="0"/>
              <a:t>Growing protection of domestic manufacturing activities</a:t>
            </a:r>
          </a:p>
          <a:p>
            <a:r>
              <a:rPr lang="en-US" sz="2800" dirty="0" smtClean="0"/>
              <a:t>Measures to to restrict the export of agricultural products and natural resources – though pressure may be easing here as food security crisis has not yet materialized</a:t>
            </a:r>
          </a:p>
          <a:p>
            <a:r>
              <a:rPr lang="en-US" sz="2800" dirty="0" smtClean="0"/>
              <a:t>The GTA cases governments use nontariff measures</a:t>
            </a:r>
          </a:p>
          <a:p>
            <a:pPr lvl="1"/>
            <a:r>
              <a:rPr lang="en-US" dirty="0" smtClean="0"/>
              <a:t>Subsidies</a:t>
            </a:r>
          </a:p>
          <a:p>
            <a:pPr lvl="1"/>
            <a:r>
              <a:rPr lang="en-US" dirty="0" smtClean="0"/>
              <a:t>Import and export bans</a:t>
            </a:r>
          </a:p>
          <a:p>
            <a:pPr lvl="1"/>
            <a:r>
              <a:rPr lang="en-US" dirty="0" smtClean="0"/>
              <a:t>Discriminatory public procurement policies</a:t>
            </a:r>
          </a:p>
          <a:p>
            <a:pPr lvl="1"/>
            <a:r>
              <a:rPr lang="en-US" dirty="0" smtClean="0"/>
              <a:t>Increased licensing or product inspection requirements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5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198438"/>
            <a:ext cx="8229600" cy="944562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dirty="0" smtClean="0"/>
              <a:t>Direction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8" y="992037"/>
            <a:ext cx="8229600" cy="5257800"/>
          </a:xfrm>
        </p:spPr>
        <p:txBody>
          <a:bodyPr/>
          <a:lstStyle/>
          <a:p>
            <a:r>
              <a:rPr lang="en-US" dirty="0" smtClean="0"/>
              <a:t>Devise a variegated strategy to account for the various streams of integration into the global trading system and the variety of non-WTO trade related measures </a:t>
            </a:r>
          </a:p>
          <a:p>
            <a:r>
              <a:rPr lang="en-US" dirty="0" smtClean="0"/>
              <a:t>Attack some of, or all of the following</a:t>
            </a:r>
          </a:p>
          <a:p>
            <a:pPr lvl="1"/>
            <a:r>
              <a:rPr lang="en-US" dirty="0" smtClean="0"/>
              <a:t>Attack Subsidies</a:t>
            </a:r>
          </a:p>
          <a:p>
            <a:pPr lvl="1"/>
            <a:r>
              <a:rPr lang="en-US" dirty="0" smtClean="0"/>
              <a:t>Attack local content</a:t>
            </a:r>
          </a:p>
          <a:p>
            <a:pPr lvl="1"/>
            <a:r>
              <a:rPr lang="en-US" dirty="0" smtClean="0"/>
              <a:t>Currency manipulation</a:t>
            </a:r>
          </a:p>
          <a:p>
            <a:pPr lvl="1"/>
            <a:r>
              <a:rPr lang="en-US" dirty="0" smtClean="0"/>
              <a:t>Import and export restrictions</a:t>
            </a:r>
          </a:p>
          <a:p>
            <a:pPr lvl="1"/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7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88926"/>
            <a:ext cx="7772400" cy="3510491"/>
          </a:xfrm>
        </p:spPr>
        <p:txBody>
          <a:bodyPr/>
          <a:lstStyle/>
          <a:p>
            <a:r>
              <a:rPr lang="en-US" sz="4000" i="1" dirty="0" smtClean="0"/>
              <a:t>Think-20 Meeting – Fostering Economic Growth and Sustainability</a:t>
            </a:r>
            <a:br>
              <a:rPr lang="en-US" sz="4000" i="1" dirty="0" smtClean="0"/>
            </a:br>
            <a:r>
              <a:rPr lang="en-US" sz="4000" i="1" dirty="0" smtClean="0"/>
              <a:t>December 11, 2012</a:t>
            </a:r>
            <a:br>
              <a:rPr lang="en-US" sz="4000" i="1" dirty="0" smtClean="0"/>
            </a:br>
            <a:r>
              <a:rPr lang="en-US" sz="3600" dirty="0" smtClean="0"/>
              <a:t>Trade Protectionism and the Great Recession – “We Have Met the Enemy and He is Us”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222750"/>
            <a:ext cx="6400800" cy="18923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Alan S Alexandroff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Director Global Summitry Project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Munk School of Global Affairs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2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74136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437"/>
            <a:ext cx="8229600" cy="5486400"/>
          </a:xfrm>
        </p:spPr>
        <p:txBody>
          <a:bodyPr/>
          <a:lstStyle/>
          <a:p>
            <a:r>
              <a:rPr lang="en-US" dirty="0" smtClean="0"/>
              <a:t>Great thanks to Simon Evenett, Coordinator GTA Project </a:t>
            </a:r>
            <a:r>
              <a:rPr lang="en-US" dirty="0" smtClean="0">
                <a:hlinkClick r:id="rId2"/>
              </a:rPr>
              <a:t>www.globaltradealert.org</a:t>
            </a:r>
            <a:r>
              <a:rPr lang="en-US" dirty="0" smtClean="0"/>
              <a:t> for supplying a summary of findings from GTA Report 12 that will be publicly released shortly.  </a:t>
            </a:r>
          </a:p>
          <a:p>
            <a:r>
              <a:rPr lang="en-US" sz="2800" dirty="0" smtClean="0"/>
              <a:t>Looking at the Global Trade Alert Project and the WTO et al.</a:t>
            </a:r>
          </a:p>
          <a:p>
            <a:r>
              <a:rPr lang="en-US" sz="2800" dirty="0" smtClean="0"/>
              <a:t>A Variety of Global Economic Integration Possibilities </a:t>
            </a:r>
          </a:p>
          <a:p>
            <a:r>
              <a:rPr lang="en-US" sz="2800" dirty="0" smtClean="0"/>
              <a:t> Streams of Trade Protectionism</a:t>
            </a:r>
          </a:p>
          <a:p>
            <a:r>
              <a:rPr lang="en-US" sz="2800" dirty="0" smtClean="0"/>
              <a:t>GTA 12 and 11</a:t>
            </a:r>
          </a:p>
          <a:p>
            <a:r>
              <a:rPr lang="en-US" sz="2800" dirty="0" smtClean="0"/>
              <a:t>Where to Go for the WTO and the G20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dirty="0" smtClean="0"/>
              <a:t>Integrating into the Global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9637"/>
          </a:xfrm>
        </p:spPr>
        <p:txBody>
          <a:bodyPr/>
          <a:lstStyle/>
          <a:p>
            <a:r>
              <a:rPr lang="en-US" dirty="0" smtClean="0"/>
              <a:t>The Incentives to use traditional trade policies such as tariffs across countries now differs.  Why? </a:t>
            </a:r>
          </a:p>
          <a:p>
            <a:r>
              <a:rPr lang="en-US" dirty="0" smtClean="0"/>
              <a:t>There is no longer a single model of integration into the global economy; states are at different levels of integration</a:t>
            </a:r>
          </a:p>
          <a:p>
            <a:r>
              <a:rPr lang="en-US" dirty="0" smtClean="0"/>
              <a:t>It is not surprising that the expectations built on traditional views of global trade as it once was proved erroneous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866774"/>
            <a:ext cx="8851899" cy="5383063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4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Varying Models – The Traditional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advanced economies the use of traditional trade policy is no longer as useful as in the past</a:t>
            </a:r>
          </a:p>
          <a:p>
            <a:r>
              <a:rPr lang="en-US" dirty="0" smtClean="0"/>
              <a:t>These economies have switched to the use of financial support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4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The Varying Models –Developing Market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many of these states and markets are less well integrated into the global economy – parts of Latin America and Sub-Saharan Africa – and to the newer global values chains – these governments tend to use traditional trade policy instruments to protect domestic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7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Emerging Market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8800"/>
          </a:xfrm>
        </p:spPr>
        <p:txBody>
          <a:bodyPr/>
          <a:lstStyle/>
          <a:p>
            <a:r>
              <a:rPr lang="en-US" dirty="0" smtClean="0"/>
              <a:t>These tend to be active users of trade policy actions; but also non-traditional forms of protectionism</a:t>
            </a:r>
          </a:p>
          <a:p>
            <a:r>
              <a:rPr lang="en-US" dirty="0" smtClean="0"/>
              <a:t>There trade actions are a mix of trade-restricting  and trade-liberalizing actions</a:t>
            </a:r>
          </a:p>
          <a:p>
            <a:r>
              <a:rPr lang="en-US" dirty="0"/>
              <a:t>Countries include Brazil, China and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9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and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the Banking </a:t>
            </a:r>
            <a:r>
              <a:rPr lang="en-US" dirty="0" smtClean="0"/>
              <a:t>and Financial </a:t>
            </a:r>
            <a:r>
              <a:rPr lang="en-US" smtClean="0"/>
              <a:t>Sector generally</a:t>
            </a:r>
            <a:endParaRPr lang="en-US" dirty="0" smtClean="0"/>
          </a:p>
          <a:p>
            <a:r>
              <a:rPr lang="en-US" dirty="0" smtClean="0"/>
              <a:t>Subsidizing a variety of threatened industries including the automobile industry</a:t>
            </a:r>
          </a:p>
          <a:p>
            <a:r>
              <a:rPr lang="en-US" dirty="0" smtClean="0"/>
              <a:t>Canada-Ontario attempts to build an alternate energy sector – use of local content – cases have now gone to the WTO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1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670"/>
            <a:ext cx="8229600" cy="583632"/>
          </a:xfrm>
        </p:spPr>
        <p:txBody>
          <a:bodyPr/>
          <a:lstStyle/>
          <a:p>
            <a:r>
              <a:rPr lang="en-US" sz="3200" dirty="0" smtClean="0"/>
              <a:t>A G20 culprits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301"/>
            <a:ext cx="8229600" cy="5865662"/>
          </a:xfrm>
        </p:spPr>
        <p:txBody>
          <a:bodyPr/>
          <a:lstStyle/>
          <a:p>
            <a:r>
              <a:rPr lang="en-US" sz="2800" dirty="0" smtClean="0"/>
              <a:t>Argentina</a:t>
            </a:r>
          </a:p>
          <a:p>
            <a:pPr lvl="1"/>
            <a:r>
              <a:rPr lang="en-US" sz="2400" dirty="0" smtClean="0"/>
              <a:t>Conditions some imports with requirement to offset with export</a:t>
            </a:r>
          </a:p>
          <a:p>
            <a:pPr lvl="1"/>
            <a:r>
              <a:rPr lang="en-US" sz="2400" dirty="0" smtClean="0"/>
              <a:t>Introduced reference pricing for many imported goods</a:t>
            </a:r>
          </a:p>
          <a:p>
            <a:r>
              <a:rPr lang="en-US" sz="2800" dirty="0" smtClean="0"/>
              <a:t>Indonesia</a:t>
            </a:r>
          </a:p>
          <a:p>
            <a:pPr lvl="1"/>
            <a:r>
              <a:rPr lang="en-US" sz="2400" dirty="0" smtClean="0"/>
              <a:t>Non-automatic licensing requirements for imports of:</a:t>
            </a:r>
          </a:p>
          <a:p>
            <a:pPr lvl="2"/>
            <a:r>
              <a:rPr lang="en-US" dirty="0" smtClean="0"/>
              <a:t>Household appliances</a:t>
            </a:r>
          </a:p>
          <a:p>
            <a:pPr lvl="2"/>
            <a:r>
              <a:rPr lang="en-US" dirty="0" smtClean="0"/>
              <a:t>Textiles and footwear</a:t>
            </a:r>
          </a:p>
          <a:p>
            <a:pPr lvl="2"/>
            <a:r>
              <a:rPr lang="en-US" dirty="0" smtClean="0"/>
              <a:t>Food products imported only thru designated ports</a:t>
            </a:r>
          </a:p>
          <a:p>
            <a:r>
              <a:rPr lang="en-US" dirty="0" smtClean="0"/>
              <a:t>Russia </a:t>
            </a:r>
          </a:p>
          <a:p>
            <a:pPr lvl="1"/>
            <a:r>
              <a:rPr lang="en-US" dirty="0" smtClean="0"/>
              <a:t>import quota and and local content requirements</a:t>
            </a:r>
          </a:p>
          <a:p>
            <a:pPr lvl="2"/>
            <a:r>
              <a:rPr lang="en-US" dirty="0" smtClean="0"/>
              <a:t>Food items and automobiles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04A1-848C-0547-A296-6DEDA2BA068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3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1167</Words>
  <Application>Microsoft Macintosh PowerPoint</Application>
  <PresentationFormat>On-screen Show (4:3)</PresentationFormat>
  <Paragraphs>249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Think-20 Meeting – Fostering Economic Growth and Sustainability December 11, 2012 Trade Protectionism and the Great Recession – “We Have Met the Enemy and He is Us”</vt:lpstr>
      <vt:lpstr>Overview</vt:lpstr>
      <vt:lpstr>Integrating into the Global Economy </vt:lpstr>
      <vt:lpstr>The Varying Models – The Traditional Economies</vt:lpstr>
      <vt:lpstr>The Varying Models –Developing Market Economies</vt:lpstr>
      <vt:lpstr>Large Emerging Market Countries</vt:lpstr>
      <vt:lpstr>The United States and Canada</vt:lpstr>
      <vt:lpstr>A G20 culprits</vt:lpstr>
      <vt:lpstr>The Case of Brazil</vt:lpstr>
      <vt:lpstr>8th Report of UNCTAD, OECD and WTO Mid-May 2012 to Mid-October 2012</vt:lpstr>
      <vt:lpstr>Import Restrictions Cumulative and Over 5 months Covered –UNCTAD, OECD and WTO Report</vt:lpstr>
      <vt:lpstr>Border Measures (55) – Over the Time of the UNCTAD, OECD and WTO 8th Report</vt:lpstr>
      <vt:lpstr>Types of Trade Protection Since 2008 – GTA 11 June 2012</vt:lpstr>
      <vt:lpstr>Action at the WTO</vt:lpstr>
      <vt:lpstr>Offenders</vt:lpstr>
      <vt:lpstr>The Target of Discrimination – since 2008/increase from previous Report</vt:lpstr>
      <vt:lpstr>The Wrong Direction</vt:lpstr>
      <vt:lpstr>The Direction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Melo</dc:creator>
  <cp:lastModifiedBy>Alan Alexandroff</cp:lastModifiedBy>
  <cp:revision>39</cp:revision>
  <cp:lastPrinted>2012-12-08T17:18:20Z</cp:lastPrinted>
  <dcterms:created xsi:type="dcterms:W3CDTF">2010-10-19T14:33:35Z</dcterms:created>
  <dcterms:modified xsi:type="dcterms:W3CDTF">2012-12-10T15:17:15Z</dcterms:modified>
</cp:coreProperties>
</file>